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69" r:id="rId5"/>
    <p:sldId id="285" r:id="rId6"/>
    <p:sldId id="282" r:id="rId7"/>
    <p:sldId id="283" r:id="rId8"/>
    <p:sldId id="313" r:id="rId9"/>
    <p:sldId id="314" r:id="rId10"/>
    <p:sldId id="315" r:id="rId11"/>
    <p:sldId id="316" r:id="rId12"/>
    <p:sldId id="317" r:id="rId13"/>
    <p:sldId id="273" r:id="rId14"/>
    <p:sldId id="274" r:id="rId15"/>
    <p:sldId id="278" r:id="rId16"/>
    <p:sldId id="275" r:id="rId17"/>
    <p:sldId id="276" r:id="rId18"/>
    <p:sldId id="284" r:id="rId19"/>
    <p:sldId id="277" r:id="rId20"/>
    <p:sldId id="286" r:id="rId21"/>
    <p:sldId id="319" r:id="rId22"/>
    <p:sldId id="320" r:id="rId23"/>
    <p:sldId id="318" r:id="rId24"/>
    <p:sldId id="321" r:id="rId25"/>
    <p:sldId id="279" r:id="rId26"/>
    <p:sldId id="280" r:id="rId27"/>
    <p:sldId id="281" r:id="rId28"/>
    <p:sldId id="287" r:id="rId29"/>
    <p:sldId id="295" r:id="rId30"/>
    <p:sldId id="291" r:id="rId31"/>
    <p:sldId id="288" r:id="rId32"/>
    <p:sldId id="289" r:id="rId33"/>
    <p:sldId id="290" r:id="rId34"/>
    <p:sldId id="264" r:id="rId35"/>
    <p:sldId id="305" r:id="rId36"/>
    <p:sldId id="307" r:id="rId37"/>
    <p:sldId id="308" r:id="rId38"/>
    <p:sldId id="310" r:id="rId39"/>
    <p:sldId id="309" r:id="rId40"/>
    <p:sldId id="258" r:id="rId41"/>
    <p:sldId id="296" r:id="rId42"/>
    <p:sldId id="297" r:id="rId43"/>
    <p:sldId id="298" r:id="rId44"/>
    <p:sldId id="299" r:id="rId45"/>
    <p:sldId id="304" r:id="rId46"/>
    <p:sldId id="300" r:id="rId47"/>
    <p:sldId id="301" r:id="rId48"/>
    <p:sldId id="302" r:id="rId49"/>
    <p:sldId id="303" r:id="rId50"/>
    <p:sldId id="259" r:id="rId51"/>
    <p:sldId id="306" r:id="rId52"/>
    <p:sldId id="323" r:id="rId53"/>
    <p:sldId id="292" r:id="rId54"/>
    <p:sldId id="260" r:id="rId55"/>
    <p:sldId id="265" r:id="rId56"/>
    <p:sldId id="263" r:id="rId57"/>
    <p:sldId id="322" r:id="rId58"/>
    <p:sldId id="293" r:id="rId59"/>
    <p:sldId id="294" r:id="rId60"/>
    <p:sldId id="272" r:id="rId6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B9E066-C0B3-406F-8687-0AD331EAB3C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F32B18EF-3F4F-4447-92B9-5C82D6922161}">
      <dgm:prSet phldrT="[Tekst]"/>
      <dgm:spPr/>
      <dgm:t>
        <a:bodyPr/>
        <a:lstStyle/>
        <a:p>
          <a:r>
            <a:rPr lang="pl-PL" dirty="0"/>
            <a:t>wymogi</a:t>
          </a:r>
        </a:p>
      </dgm:t>
    </dgm:pt>
    <dgm:pt modelId="{FDB64A10-4C65-4F1F-B4D5-EEBDC48F08B5}" type="parTrans" cxnId="{CC12906B-FDEF-47A1-90C6-219DFF2D094E}">
      <dgm:prSet/>
      <dgm:spPr/>
      <dgm:t>
        <a:bodyPr/>
        <a:lstStyle/>
        <a:p>
          <a:endParaRPr lang="pl-PL"/>
        </a:p>
      </dgm:t>
    </dgm:pt>
    <dgm:pt modelId="{53579D9F-7E6E-426B-996B-7EB24B30F6C8}" type="sibTrans" cxnId="{CC12906B-FDEF-47A1-90C6-219DFF2D094E}">
      <dgm:prSet/>
      <dgm:spPr/>
      <dgm:t>
        <a:bodyPr/>
        <a:lstStyle/>
        <a:p>
          <a:endParaRPr lang="pl-PL"/>
        </a:p>
      </dgm:t>
    </dgm:pt>
    <dgm:pt modelId="{912B9169-2734-43CA-99BA-23816DF074C4}">
      <dgm:prSet phldrT="[Tekst]" custT="1"/>
      <dgm:spPr/>
      <dgm:t>
        <a:bodyPr/>
        <a:lstStyle/>
        <a:p>
          <a:r>
            <a:rPr lang="pl-PL" sz="1600" dirty="0"/>
            <a:t>obowiązującego prawa (w tym konwencyjne, konstytucyjne, korporacyjne, odpowiednich procedur)</a:t>
          </a:r>
        </a:p>
        <a:p>
          <a:r>
            <a:rPr lang="pl-PL" sz="1600" dirty="0"/>
            <a:t>etyki (w tym deontologii)</a:t>
          </a:r>
        </a:p>
        <a:p>
          <a:r>
            <a:rPr lang="pl-PL" sz="1600" dirty="0"/>
            <a:t>prakseologii</a:t>
          </a:r>
        </a:p>
        <a:p>
          <a:r>
            <a:rPr lang="pl-PL" sz="1600" dirty="0"/>
            <a:t>logiki </a:t>
          </a:r>
        </a:p>
        <a:p>
          <a:endParaRPr lang="pl-PL" sz="1100" dirty="0"/>
        </a:p>
      </dgm:t>
    </dgm:pt>
    <dgm:pt modelId="{6073CD4A-F265-45B2-9B9A-C607346154FA}" type="parTrans" cxnId="{4CB9FDC7-CA43-4357-8134-2C038570F53A}">
      <dgm:prSet/>
      <dgm:spPr/>
      <dgm:t>
        <a:bodyPr/>
        <a:lstStyle/>
        <a:p>
          <a:endParaRPr lang="pl-PL"/>
        </a:p>
      </dgm:t>
    </dgm:pt>
    <dgm:pt modelId="{AC445A99-C10C-4A05-B4E6-60B4E95F3577}" type="sibTrans" cxnId="{4CB9FDC7-CA43-4357-8134-2C038570F53A}">
      <dgm:prSet/>
      <dgm:spPr/>
      <dgm:t>
        <a:bodyPr/>
        <a:lstStyle/>
        <a:p>
          <a:endParaRPr lang="pl-PL"/>
        </a:p>
      </dgm:t>
    </dgm:pt>
    <dgm:pt modelId="{6823ED2A-4E93-4133-88E9-D4A5A72E846B}">
      <dgm:prSet phldrT="[Tekst]" custT="1"/>
      <dgm:spPr/>
      <dgm:t>
        <a:bodyPr/>
        <a:lstStyle/>
        <a:p>
          <a:pPr marL="0" lvl="0" defTabSz="755650">
            <a:lnSpc>
              <a:spcPct val="90000"/>
            </a:lnSpc>
            <a:spcBef>
              <a:spcPct val="0"/>
            </a:spcBef>
            <a:spcAft>
              <a:spcPct val="35000"/>
            </a:spcAft>
            <a:buNone/>
          </a:pPr>
          <a:r>
            <a:rPr lang="pl-PL" sz="1600" dirty="0"/>
            <a:t>języka (w tym poprawności językowej, stylu, formy, słownictwa etc.)</a:t>
          </a:r>
        </a:p>
        <a:p>
          <a:pPr marL="0" lvl="0" defTabSz="755650">
            <a:lnSpc>
              <a:spcPct val="90000"/>
            </a:lnSpc>
            <a:spcBef>
              <a:spcPct val="0"/>
            </a:spcBef>
            <a:spcAft>
              <a:spcPct val="35000"/>
            </a:spcAft>
            <a:buNone/>
          </a:pPr>
          <a:r>
            <a:rPr lang="pl-PL" sz="1600" dirty="0"/>
            <a:t>estetyki</a:t>
          </a:r>
        </a:p>
        <a:p>
          <a:pPr marL="0" lvl="0" defTabSz="755650">
            <a:lnSpc>
              <a:spcPct val="90000"/>
            </a:lnSpc>
            <a:spcBef>
              <a:spcPct val="0"/>
            </a:spcBef>
            <a:spcAft>
              <a:spcPct val="35000"/>
            </a:spcAft>
            <a:buNone/>
          </a:pPr>
          <a:r>
            <a:rPr lang="pl-PL" sz="1600" dirty="0"/>
            <a:t>kultury, zwyczajów i obyczajów</a:t>
          </a:r>
        </a:p>
        <a:p>
          <a:pPr marL="0" lvl="0" defTabSz="755650">
            <a:lnSpc>
              <a:spcPct val="90000"/>
            </a:lnSpc>
            <a:spcBef>
              <a:spcPct val="0"/>
            </a:spcBef>
            <a:spcAft>
              <a:spcPct val="35000"/>
            </a:spcAft>
            <a:buNone/>
          </a:pPr>
          <a:r>
            <a:rPr lang="pl-PL" sz="1600" dirty="0"/>
            <a:t>percepcji	 (w tym komunikatywności)</a:t>
          </a:r>
        </a:p>
      </dgm:t>
    </dgm:pt>
    <dgm:pt modelId="{6394D311-5CDD-4814-9724-B23A835520E6}" type="parTrans" cxnId="{56A5B1BE-1B9B-4C7D-B0B6-5DC2E146B49B}">
      <dgm:prSet/>
      <dgm:spPr/>
      <dgm:t>
        <a:bodyPr/>
        <a:lstStyle/>
        <a:p>
          <a:endParaRPr lang="pl-PL"/>
        </a:p>
      </dgm:t>
    </dgm:pt>
    <dgm:pt modelId="{7ECDAB22-F76E-4BDE-A267-17B21102E494}" type="sibTrans" cxnId="{56A5B1BE-1B9B-4C7D-B0B6-5DC2E146B49B}">
      <dgm:prSet/>
      <dgm:spPr/>
      <dgm:t>
        <a:bodyPr/>
        <a:lstStyle/>
        <a:p>
          <a:endParaRPr lang="pl-PL"/>
        </a:p>
      </dgm:t>
    </dgm:pt>
    <dgm:pt modelId="{DA5F9E57-6769-47F5-969D-85BA69042518}">
      <dgm:prSet phldrT="[Tekst]" custT="1"/>
      <dgm:spPr/>
      <dgm:t>
        <a:bodyPr/>
        <a:lstStyle/>
        <a:p>
          <a:r>
            <a:rPr lang="pl-PL" sz="1600" dirty="0"/>
            <a:t>moralności </a:t>
          </a:r>
        </a:p>
        <a:p>
          <a:pPr marL="0" marR="0" lvl="0" indent="0" defTabSz="914400" eaLnBrk="1" fontAlgn="auto" latinLnBrk="0" hangingPunct="1">
            <a:lnSpc>
              <a:spcPct val="100000"/>
            </a:lnSpc>
            <a:spcBef>
              <a:spcPts val="0"/>
            </a:spcBef>
            <a:spcAft>
              <a:spcPts val="0"/>
            </a:spcAft>
            <a:buClrTx/>
            <a:buSzTx/>
            <a:buFontTx/>
            <a:buNone/>
            <a:tabLst/>
            <a:defRPr/>
          </a:pPr>
          <a:r>
            <a:rPr lang="pl-PL" sz="1600" dirty="0"/>
            <a:t>aksjologii</a:t>
          </a:r>
        </a:p>
        <a:p>
          <a:pPr marL="0" marR="0" lvl="0" indent="0" defTabSz="914400" eaLnBrk="1" fontAlgn="auto" latinLnBrk="0" hangingPunct="1">
            <a:lnSpc>
              <a:spcPct val="100000"/>
            </a:lnSpc>
            <a:spcBef>
              <a:spcPts val="0"/>
            </a:spcBef>
            <a:spcAft>
              <a:spcPts val="0"/>
            </a:spcAft>
            <a:buClrTx/>
            <a:buSzTx/>
            <a:buFontTx/>
            <a:buNone/>
            <a:tabLst/>
            <a:defRPr/>
          </a:pPr>
          <a:r>
            <a:rPr lang="pl-PL" sz="1600" dirty="0"/>
            <a:t>osobowościowe</a:t>
          </a:r>
        </a:p>
        <a:p>
          <a:r>
            <a:rPr lang="pl-PL" sz="1600" dirty="0"/>
            <a:t>inne</a:t>
          </a:r>
        </a:p>
        <a:p>
          <a:r>
            <a:rPr lang="pl-PL" sz="1600" dirty="0"/>
            <a:t>	</a:t>
          </a:r>
          <a:r>
            <a:rPr lang="pl-PL" sz="1100" dirty="0"/>
            <a:t>	</a:t>
          </a:r>
        </a:p>
      </dgm:t>
    </dgm:pt>
    <dgm:pt modelId="{EB60F84A-0D1A-4289-BD05-DC82932B6F3F}" type="parTrans" cxnId="{34678341-0566-46E8-A21D-BFA14D0B75F0}">
      <dgm:prSet/>
      <dgm:spPr/>
      <dgm:t>
        <a:bodyPr/>
        <a:lstStyle/>
        <a:p>
          <a:endParaRPr lang="pl-PL"/>
        </a:p>
      </dgm:t>
    </dgm:pt>
    <dgm:pt modelId="{3E3E5BB9-5683-4D74-8596-AAD81893587F}" type="sibTrans" cxnId="{34678341-0566-46E8-A21D-BFA14D0B75F0}">
      <dgm:prSet/>
      <dgm:spPr/>
      <dgm:t>
        <a:bodyPr/>
        <a:lstStyle/>
        <a:p>
          <a:endParaRPr lang="pl-PL"/>
        </a:p>
      </dgm:t>
    </dgm:pt>
    <dgm:pt modelId="{FBFB29CC-5A5D-4998-8F03-C16061FD7A2E}" type="pres">
      <dgm:prSet presAssocID="{38B9E066-C0B3-406F-8687-0AD331EAB3C4}" presName="vert0" presStyleCnt="0">
        <dgm:presLayoutVars>
          <dgm:dir/>
          <dgm:animOne val="branch"/>
          <dgm:animLvl val="lvl"/>
        </dgm:presLayoutVars>
      </dgm:prSet>
      <dgm:spPr/>
    </dgm:pt>
    <dgm:pt modelId="{2FB34EC8-D2C4-4E10-BE85-5EA2A2CAC06C}" type="pres">
      <dgm:prSet presAssocID="{F32B18EF-3F4F-4447-92B9-5C82D6922161}" presName="thickLine" presStyleLbl="alignNode1" presStyleIdx="0" presStyleCnt="1"/>
      <dgm:spPr/>
    </dgm:pt>
    <dgm:pt modelId="{EECC932F-9C7D-4051-B9CC-B646B787094B}" type="pres">
      <dgm:prSet presAssocID="{F32B18EF-3F4F-4447-92B9-5C82D6922161}" presName="horz1" presStyleCnt="0"/>
      <dgm:spPr/>
    </dgm:pt>
    <dgm:pt modelId="{65A4A508-739D-429B-8FFB-D3248770C70B}" type="pres">
      <dgm:prSet presAssocID="{F32B18EF-3F4F-4447-92B9-5C82D6922161}" presName="tx1" presStyleLbl="revTx" presStyleIdx="0" presStyleCnt="4"/>
      <dgm:spPr/>
    </dgm:pt>
    <dgm:pt modelId="{804F74E2-5360-403A-807E-DEB4E39989F7}" type="pres">
      <dgm:prSet presAssocID="{F32B18EF-3F4F-4447-92B9-5C82D6922161}" presName="vert1" presStyleCnt="0"/>
      <dgm:spPr/>
    </dgm:pt>
    <dgm:pt modelId="{8E5A09C1-408C-4D2B-B27D-C2817B82F66B}" type="pres">
      <dgm:prSet presAssocID="{912B9169-2734-43CA-99BA-23816DF074C4}" presName="vertSpace2a" presStyleCnt="0"/>
      <dgm:spPr/>
    </dgm:pt>
    <dgm:pt modelId="{2AF8C0BD-41C6-431E-8E5A-83288DC06437}" type="pres">
      <dgm:prSet presAssocID="{912B9169-2734-43CA-99BA-23816DF074C4}" presName="horz2" presStyleCnt="0"/>
      <dgm:spPr/>
    </dgm:pt>
    <dgm:pt modelId="{5C02B72B-D1A5-4982-9944-BAFDB51DBBDF}" type="pres">
      <dgm:prSet presAssocID="{912B9169-2734-43CA-99BA-23816DF074C4}" presName="horzSpace2" presStyleCnt="0"/>
      <dgm:spPr/>
    </dgm:pt>
    <dgm:pt modelId="{7484BDFB-1EBC-4CAC-AA11-104E6C5B4250}" type="pres">
      <dgm:prSet presAssocID="{912B9169-2734-43CA-99BA-23816DF074C4}" presName="tx2" presStyleLbl="revTx" presStyleIdx="1" presStyleCnt="4"/>
      <dgm:spPr/>
    </dgm:pt>
    <dgm:pt modelId="{30D7F5B3-721A-4EAD-9861-A16F8EC008AF}" type="pres">
      <dgm:prSet presAssocID="{912B9169-2734-43CA-99BA-23816DF074C4}" presName="vert2" presStyleCnt="0"/>
      <dgm:spPr/>
    </dgm:pt>
    <dgm:pt modelId="{55E52B0D-4AC5-46CB-8CEB-90A8096974EA}" type="pres">
      <dgm:prSet presAssocID="{912B9169-2734-43CA-99BA-23816DF074C4}" presName="thinLine2b" presStyleLbl="callout" presStyleIdx="0" presStyleCnt="3"/>
      <dgm:spPr/>
    </dgm:pt>
    <dgm:pt modelId="{31925576-B8C2-4AC5-8968-1FCF6440907F}" type="pres">
      <dgm:prSet presAssocID="{912B9169-2734-43CA-99BA-23816DF074C4}" presName="vertSpace2b" presStyleCnt="0"/>
      <dgm:spPr/>
    </dgm:pt>
    <dgm:pt modelId="{797A9A0A-C885-47B0-A32E-CE0F12EFBBFB}" type="pres">
      <dgm:prSet presAssocID="{6823ED2A-4E93-4133-88E9-D4A5A72E846B}" presName="horz2" presStyleCnt="0"/>
      <dgm:spPr/>
    </dgm:pt>
    <dgm:pt modelId="{8AF20416-4AA0-4B00-A769-127727BB6660}" type="pres">
      <dgm:prSet presAssocID="{6823ED2A-4E93-4133-88E9-D4A5A72E846B}" presName="horzSpace2" presStyleCnt="0"/>
      <dgm:spPr/>
    </dgm:pt>
    <dgm:pt modelId="{4860741A-C3E1-490A-AFAA-34841399D823}" type="pres">
      <dgm:prSet presAssocID="{6823ED2A-4E93-4133-88E9-D4A5A72E846B}" presName="tx2" presStyleLbl="revTx" presStyleIdx="2" presStyleCnt="4"/>
      <dgm:spPr/>
    </dgm:pt>
    <dgm:pt modelId="{1F92356C-54E2-458A-B5FB-117B7498E335}" type="pres">
      <dgm:prSet presAssocID="{6823ED2A-4E93-4133-88E9-D4A5A72E846B}" presName="vert2" presStyleCnt="0"/>
      <dgm:spPr/>
    </dgm:pt>
    <dgm:pt modelId="{C81A7C63-8939-49C0-9990-FFEC02E343C4}" type="pres">
      <dgm:prSet presAssocID="{6823ED2A-4E93-4133-88E9-D4A5A72E846B}" presName="thinLine2b" presStyleLbl="callout" presStyleIdx="1" presStyleCnt="3"/>
      <dgm:spPr/>
    </dgm:pt>
    <dgm:pt modelId="{E8A70E9E-0E5B-4DE7-8F39-EEE01A3C0995}" type="pres">
      <dgm:prSet presAssocID="{6823ED2A-4E93-4133-88E9-D4A5A72E846B}" presName="vertSpace2b" presStyleCnt="0"/>
      <dgm:spPr/>
    </dgm:pt>
    <dgm:pt modelId="{4AA550FD-EAA7-4562-9CB8-BF117BB76318}" type="pres">
      <dgm:prSet presAssocID="{DA5F9E57-6769-47F5-969D-85BA69042518}" presName="horz2" presStyleCnt="0"/>
      <dgm:spPr/>
    </dgm:pt>
    <dgm:pt modelId="{EEC1BA85-2FF5-4BA9-9A2F-BE1E56802594}" type="pres">
      <dgm:prSet presAssocID="{DA5F9E57-6769-47F5-969D-85BA69042518}" presName="horzSpace2" presStyleCnt="0"/>
      <dgm:spPr/>
    </dgm:pt>
    <dgm:pt modelId="{A58E632B-E185-4AE3-A18D-9E8B8B47411E}" type="pres">
      <dgm:prSet presAssocID="{DA5F9E57-6769-47F5-969D-85BA69042518}" presName="tx2" presStyleLbl="revTx" presStyleIdx="3" presStyleCnt="4" custLinFactNeighborY="44527"/>
      <dgm:spPr/>
    </dgm:pt>
    <dgm:pt modelId="{B318DAA5-3927-45FE-88B7-3F9827FA408F}" type="pres">
      <dgm:prSet presAssocID="{DA5F9E57-6769-47F5-969D-85BA69042518}" presName="vert2" presStyleCnt="0"/>
      <dgm:spPr/>
    </dgm:pt>
    <dgm:pt modelId="{530138B8-0F84-48ED-B2B3-56E9F8BC73A2}" type="pres">
      <dgm:prSet presAssocID="{DA5F9E57-6769-47F5-969D-85BA69042518}" presName="thinLine2b" presStyleLbl="callout" presStyleIdx="2" presStyleCnt="3"/>
      <dgm:spPr/>
    </dgm:pt>
    <dgm:pt modelId="{E8D2C62B-8E35-4DF9-88BC-D8749ED7AE70}" type="pres">
      <dgm:prSet presAssocID="{DA5F9E57-6769-47F5-969D-85BA69042518}" presName="vertSpace2b" presStyleCnt="0"/>
      <dgm:spPr/>
    </dgm:pt>
  </dgm:ptLst>
  <dgm:cxnLst>
    <dgm:cxn modelId="{A1638408-6587-492B-B9D9-C3D713C4798B}" type="presOf" srcId="{912B9169-2734-43CA-99BA-23816DF074C4}" destId="{7484BDFB-1EBC-4CAC-AA11-104E6C5B4250}" srcOrd="0" destOrd="0" presId="urn:microsoft.com/office/officeart/2008/layout/LinedList"/>
    <dgm:cxn modelId="{FEE5E139-34F0-4349-8FA7-D4F2B03AE401}" type="presOf" srcId="{F32B18EF-3F4F-4447-92B9-5C82D6922161}" destId="{65A4A508-739D-429B-8FFB-D3248770C70B}" srcOrd="0" destOrd="0" presId="urn:microsoft.com/office/officeart/2008/layout/LinedList"/>
    <dgm:cxn modelId="{34678341-0566-46E8-A21D-BFA14D0B75F0}" srcId="{F32B18EF-3F4F-4447-92B9-5C82D6922161}" destId="{DA5F9E57-6769-47F5-969D-85BA69042518}" srcOrd="2" destOrd="0" parTransId="{EB60F84A-0D1A-4289-BD05-DC82932B6F3F}" sibTransId="{3E3E5BB9-5683-4D74-8596-AAD81893587F}"/>
    <dgm:cxn modelId="{7A63C461-2335-4A11-8F4D-CE5B37576E3A}" type="presOf" srcId="{38B9E066-C0B3-406F-8687-0AD331EAB3C4}" destId="{FBFB29CC-5A5D-4998-8F03-C16061FD7A2E}" srcOrd="0" destOrd="0" presId="urn:microsoft.com/office/officeart/2008/layout/LinedList"/>
    <dgm:cxn modelId="{CC12906B-FDEF-47A1-90C6-219DFF2D094E}" srcId="{38B9E066-C0B3-406F-8687-0AD331EAB3C4}" destId="{F32B18EF-3F4F-4447-92B9-5C82D6922161}" srcOrd="0" destOrd="0" parTransId="{FDB64A10-4C65-4F1F-B4D5-EEBDC48F08B5}" sibTransId="{53579D9F-7E6E-426B-996B-7EB24B30F6C8}"/>
    <dgm:cxn modelId="{95C32497-0E02-41AC-8BC4-E4B70CA36037}" type="presOf" srcId="{6823ED2A-4E93-4133-88E9-D4A5A72E846B}" destId="{4860741A-C3E1-490A-AFAA-34841399D823}" srcOrd="0" destOrd="0" presId="urn:microsoft.com/office/officeart/2008/layout/LinedList"/>
    <dgm:cxn modelId="{56A5B1BE-1B9B-4C7D-B0B6-5DC2E146B49B}" srcId="{F32B18EF-3F4F-4447-92B9-5C82D6922161}" destId="{6823ED2A-4E93-4133-88E9-D4A5A72E846B}" srcOrd="1" destOrd="0" parTransId="{6394D311-5CDD-4814-9724-B23A835520E6}" sibTransId="{7ECDAB22-F76E-4BDE-A267-17B21102E494}"/>
    <dgm:cxn modelId="{4CB9FDC7-CA43-4357-8134-2C038570F53A}" srcId="{F32B18EF-3F4F-4447-92B9-5C82D6922161}" destId="{912B9169-2734-43CA-99BA-23816DF074C4}" srcOrd="0" destOrd="0" parTransId="{6073CD4A-F265-45B2-9B9A-C607346154FA}" sibTransId="{AC445A99-C10C-4A05-B4E6-60B4E95F3577}"/>
    <dgm:cxn modelId="{2EF88DD8-20E3-45F9-9A6D-806A8ECF3301}" type="presOf" srcId="{DA5F9E57-6769-47F5-969D-85BA69042518}" destId="{A58E632B-E185-4AE3-A18D-9E8B8B47411E}" srcOrd="0" destOrd="0" presId="urn:microsoft.com/office/officeart/2008/layout/LinedList"/>
    <dgm:cxn modelId="{FE91EE8B-9BE0-4D06-B9A6-37749A40D8D6}" type="presParOf" srcId="{FBFB29CC-5A5D-4998-8F03-C16061FD7A2E}" destId="{2FB34EC8-D2C4-4E10-BE85-5EA2A2CAC06C}" srcOrd="0" destOrd="0" presId="urn:microsoft.com/office/officeart/2008/layout/LinedList"/>
    <dgm:cxn modelId="{53EA8723-8D55-47B3-B31E-932528572B2D}" type="presParOf" srcId="{FBFB29CC-5A5D-4998-8F03-C16061FD7A2E}" destId="{EECC932F-9C7D-4051-B9CC-B646B787094B}" srcOrd="1" destOrd="0" presId="urn:microsoft.com/office/officeart/2008/layout/LinedList"/>
    <dgm:cxn modelId="{341A60FE-D6CB-46E3-9678-4F7220A026EC}" type="presParOf" srcId="{EECC932F-9C7D-4051-B9CC-B646B787094B}" destId="{65A4A508-739D-429B-8FFB-D3248770C70B}" srcOrd="0" destOrd="0" presId="urn:microsoft.com/office/officeart/2008/layout/LinedList"/>
    <dgm:cxn modelId="{281D547D-0A59-4A63-81B4-C1E5BF45463C}" type="presParOf" srcId="{EECC932F-9C7D-4051-B9CC-B646B787094B}" destId="{804F74E2-5360-403A-807E-DEB4E39989F7}" srcOrd="1" destOrd="0" presId="urn:microsoft.com/office/officeart/2008/layout/LinedList"/>
    <dgm:cxn modelId="{CAA29878-723D-41B7-9F1D-17E9504A0BB2}" type="presParOf" srcId="{804F74E2-5360-403A-807E-DEB4E39989F7}" destId="{8E5A09C1-408C-4D2B-B27D-C2817B82F66B}" srcOrd="0" destOrd="0" presId="urn:microsoft.com/office/officeart/2008/layout/LinedList"/>
    <dgm:cxn modelId="{DBEC6A7A-64E7-42D6-8299-F9A87C1E60C6}" type="presParOf" srcId="{804F74E2-5360-403A-807E-DEB4E39989F7}" destId="{2AF8C0BD-41C6-431E-8E5A-83288DC06437}" srcOrd="1" destOrd="0" presId="urn:microsoft.com/office/officeart/2008/layout/LinedList"/>
    <dgm:cxn modelId="{FA628C18-DF30-4BE8-8B6C-E9987ABEE5F7}" type="presParOf" srcId="{2AF8C0BD-41C6-431E-8E5A-83288DC06437}" destId="{5C02B72B-D1A5-4982-9944-BAFDB51DBBDF}" srcOrd="0" destOrd="0" presId="urn:microsoft.com/office/officeart/2008/layout/LinedList"/>
    <dgm:cxn modelId="{6B4153D7-D3DC-474B-B9AF-F37F143831BD}" type="presParOf" srcId="{2AF8C0BD-41C6-431E-8E5A-83288DC06437}" destId="{7484BDFB-1EBC-4CAC-AA11-104E6C5B4250}" srcOrd="1" destOrd="0" presId="urn:microsoft.com/office/officeart/2008/layout/LinedList"/>
    <dgm:cxn modelId="{FEC92781-DE34-4ABA-A4D4-584C95C6AC5D}" type="presParOf" srcId="{2AF8C0BD-41C6-431E-8E5A-83288DC06437}" destId="{30D7F5B3-721A-4EAD-9861-A16F8EC008AF}" srcOrd="2" destOrd="0" presId="urn:microsoft.com/office/officeart/2008/layout/LinedList"/>
    <dgm:cxn modelId="{7D8B9AC1-6C70-4990-A8DA-5C18B7B5E541}" type="presParOf" srcId="{804F74E2-5360-403A-807E-DEB4E39989F7}" destId="{55E52B0D-4AC5-46CB-8CEB-90A8096974EA}" srcOrd="2" destOrd="0" presId="urn:microsoft.com/office/officeart/2008/layout/LinedList"/>
    <dgm:cxn modelId="{B8850972-85A5-4DB2-A427-8D7C99C86DD0}" type="presParOf" srcId="{804F74E2-5360-403A-807E-DEB4E39989F7}" destId="{31925576-B8C2-4AC5-8968-1FCF6440907F}" srcOrd="3" destOrd="0" presId="urn:microsoft.com/office/officeart/2008/layout/LinedList"/>
    <dgm:cxn modelId="{F893EB90-76C2-4C0D-A197-A59CCB658EDB}" type="presParOf" srcId="{804F74E2-5360-403A-807E-DEB4E39989F7}" destId="{797A9A0A-C885-47B0-A32E-CE0F12EFBBFB}" srcOrd="4" destOrd="0" presId="urn:microsoft.com/office/officeart/2008/layout/LinedList"/>
    <dgm:cxn modelId="{78899180-17B9-4736-8FB0-CE2E9BFC3F7E}" type="presParOf" srcId="{797A9A0A-C885-47B0-A32E-CE0F12EFBBFB}" destId="{8AF20416-4AA0-4B00-A769-127727BB6660}" srcOrd="0" destOrd="0" presId="urn:microsoft.com/office/officeart/2008/layout/LinedList"/>
    <dgm:cxn modelId="{9E23AB40-2D53-4192-87D8-28EAA849265B}" type="presParOf" srcId="{797A9A0A-C885-47B0-A32E-CE0F12EFBBFB}" destId="{4860741A-C3E1-490A-AFAA-34841399D823}" srcOrd="1" destOrd="0" presId="urn:microsoft.com/office/officeart/2008/layout/LinedList"/>
    <dgm:cxn modelId="{77705911-4B3C-4489-AE37-D309B96FC840}" type="presParOf" srcId="{797A9A0A-C885-47B0-A32E-CE0F12EFBBFB}" destId="{1F92356C-54E2-458A-B5FB-117B7498E335}" srcOrd="2" destOrd="0" presId="urn:microsoft.com/office/officeart/2008/layout/LinedList"/>
    <dgm:cxn modelId="{C34CDA0A-1F30-42A2-8440-BAAC664357B4}" type="presParOf" srcId="{804F74E2-5360-403A-807E-DEB4E39989F7}" destId="{C81A7C63-8939-49C0-9990-FFEC02E343C4}" srcOrd="5" destOrd="0" presId="urn:microsoft.com/office/officeart/2008/layout/LinedList"/>
    <dgm:cxn modelId="{6863E822-79AD-4D23-8CB1-5A169967049A}" type="presParOf" srcId="{804F74E2-5360-403A-807E-DEB4E39989F7}" destId="{E8A70E9E-0E5B-4DE7-8F39-EEE01A3C0995}" srcOrd="6" destOrd="0" presId="urn:microsoft.com/office/officeart/2008/layout/LinedList"/>
    <dgm:cxn modelId="{4EB3C3CE-DDB7-44FA-890B-9046195EB995}" type="presParOf" srcId="{804F74E2-5360-403A-807E-DEB4E39989F7}" destId="{4AA550FD-EAA7-4562-9CB8-BF117BB76318}" srcOrd="7" destOrd="0" presId="urn:microsoft.com/office/officeart/2008/layout/LinedList"/>
    <dgm:cxn modelId="{462616A8-AA5E-49BF-A488-3E98448703DC}" type="presParOf" srcId="{4AA550FD-EAA7-4562-9CB8-BF117BB76318}" destId="{EEC1BA85-2FF5-4BA9-9A2F-BE1E56802594}" srcOrd="0" destOrd="0" presId="urn:microsoft.com/office/officeart/2008/layout/LinedList"/>
    <dgm:cxn modelId="{106804D9-DB80-4233-B7EF-84232E5EEB07}" type="presParOf" srcId="{4AA550FD-EAA7-4562-9CB8-BF117BB76318}" destId="{A58E632B-E185-4AE3-A18D-9E8B8B47411E}" srcOrd="1" destOrd="0" presId="urn:microsoft.com/office/officeart/2008/layout/LinedList"/>
    <dgm:cxn modelId="{9443989E-D919-4B89-A7F3-EBD79ED4412F}" type="presParOf" srcId="{4AA550FD-EAA7-4562-9CB8-BF117BB76318}" destId="{B318DAA5-3927-45FE-88B7-3F9827FA408F}" srcOrd="2" destOrd="0" presId="urn:microsoft.com/office/officeart/2008/layout/LinedList"/>
    <dgm:cxn modelId="{EEBA7A23-ABF9-457C-955F-C5AB63961CCC}" type="presParOf" srcId="{804F74E2-5360-403A-807E-DEB4E39989F7}" destId="{530138B8-0F84-48ED-B2B3-56E9F8BC73A2}" srcOrd="8" destOrd="0" presId="urn:microsoft.com/office/officeart/2008/layout/LinedList"/>
    <dgm:cxn modelId="{B74C44FB-FAD0-4CF6-8D75-0890BEB20682}" type="presParOf" srcId="{804F74E2-5360-403A-807E-DEB4E39989F7}" destId="{E8D2C62B-8E35-4DF9-88BC-D8749ED7AE7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34EC8-D2C4-4E10-BE85-5EA2A2CAC06C}">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4A508-739D-429B-8FFB-D3248770C70B}">
      <dsp:nvSpPr>
        <dsp:cNvPr id="0" name=""/>
        <dsp:cNvSpPr/>
      </dsp:nvSpPr>
      <dsp:spPr>
        <a:xfrm>
          <a:off x="0" y="2124"/>
          <a:ext cx="2103120" cy="434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pl-PL" sz="4300" kern="1200" dirty="0"/>
            <a:t>wymogi</a:t>
          </a:r>
        </a:p>
      </dsp:txBody>
      <dsp:txXfrm>
        <a:off x="0" y="2124"/>
        <a:ext cx="2103120" cy="4347088"/>
      </dsp:txXfrm>
    </dsp:sp>
    <dsp:sp modelId="{7484BDFB-1EBC-4CAC-AA11-104E6C5B4250}">
      <dsp:nvSpPr>
        <dsp:cNvPr id="0" name=""/>
        <dsp:cNvSpPr/>
      </dsp:nvSpPr>
      <dsp:spPr>
        <a:xfrm>
          <a:off x="2260854" y="70047"/>
          <a:ext cx="8254746" cy="1358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dirty="0"/>
            <a:t>obowiązującego prawa (w tym konwencyjne, konstytucyjne, korporacyjne, odpowiednich procedur)</a:t>
          </a:r>
        </a:p>
        <a:p>
          <a:pPr marL="0" lvl="0" indent="0" algn="l" defTabSz="711200">
            <a:lnSpc>
              <a:spcPct val="90000"/>
            </a:lnSpc>
            <a:spcBef>
              <a:spcPct val="0"/>
            </a:spcBef>
            <a:spcAft>
              <a:spcPct val="35000"/>
            </a:spcAft>
            <a:buNone/>
          </a:pPr>
          <a:r>
            <a:rPr lang="pl-PL" sz="1600" kern="1200" dirty="0"/>
            <a:t>etyki (w tym deontologii)</a:t>
          </a:r>
        </a:p>
        <a:p>
          <a:pPr marL="0" lvl="0" indent="0" algn="l" defTabSz="711200">
            <a:lnSpc>
              <a:spcPct val="90000"/>
            </a:lnSpc>
            <a:spcBef>
              <a:spcPct val="0"/>
            </a:spcBef>
            <a:spcAft>
              <a:spcPct val="35000"/>
            </a:spcAft>
            <a:buNone/>
          </a:pPr>
          <a:r>
            <a:rPr lang="pl-PL" sz="1600" kern="1200" dirty="0"/>
            <a:t>prakseologii</a:t>
          </a:r>
        </a:p>
        <a:p>
          <a:pPr marL="0" lvl="0" indent="0" algn="l" defTabSz="711200">
            <a:lnSpc>
              <a:spcPct val="90000"/>
            </a:lnSpc>
            <a:spcBef>
              <a:spcPct val="0"/>
            </a:spcBef>
            <a:spcAft>
              <a:spcPct val="35000"/>
            </a:spcAft>
            <a:buNone/>
          </a:pPr>
          <a:r>
            <a:rPr lang="pl-PL" sz="1600" kern="1200" dirty="0"/>
            <a:t>logiki </a:t>
          </a:r>
        </a:p>
        <a:p>
          <a:pPr marL="0" lvl="0" indent="0" algn="l" defTabSz="711200">
            <a:lnSpc>
              <a:spcPct val="90000"/>
            </a:lnSpc>
            <a:spcBef>
              <a:spcPct val="0"/>
            </a:spcBef>
            <a:spcAft>
              <a:spcPct val="35000"/>
            </a:spcAft>
            <a:buNone/>
          </a:pPr>
          <a:endParaRPr lang="pl-PL" sz="1100" kern="1200" dirty="0"/>
        </a:p>
      </dsp:txBody>
      <dsp:txXfrm>
        <a:off x="2260854" y="70047"/>
        <a:ext cx="8254746" cy="1358465"/>
      </dsp:txXfrm>
    </dsp:sp>
    <dsp:sp modelId="{55E52B0D-4AC5-46CB-8CEB-90A8096974EA}">
      <dsp:nvSpPr>
        <dsp:cNvPr id="0" name=""/>
        <dsp:cNvSpPr/>
      </dsp:nvSpPr>
      <dsp:spPr>
        <a:xfrm>
          <a:off x="2103120" y="142851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60741A-C3E1-490A-AFAA-34841399D823}">
      <dsp:nvSpPr>
        <dsp:cNvPr id="0" name=""/>
        <dsp:cNvSpPr/>
      </dsp:nvSpPr>
      <dsp:spPr>
        <a:xfrm>
          <a:off x="2260854" y="1496436"/>
          <a:ext cx="8254746" cy="1358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55650">
            <a:lnSpc>
              <a:spcPct val="90000"/>
            </a:lnSpc>
            <a:spcBef>
              <a:spcPct val="0"/>
            </a:spcBef>
            <a:spcAft>
              <a:spcPct val="35000"/>
            </a:spcAft>
            <a:buNone/>
          </a:pPr>
          <a:r>
            <a:rPr lang="pl-PL" sz="1600" kern="1200" dirty="0"/>
            <a:t>języka (w tym poprawności językowej, stylu, formy, słownictwa etc.)</a:t>
          </a:r>
        </a:p>
        <a:p>
          <a:pPr marL="0" lvl="0" indent="0" algn="l" defTabSz="755650">
            <a:lnSpc>
              <a:spcPct val="90000"/>
            </a:lnSpc>
            <a:spcBef>
              <a:spcPct val="0"/>
            </a:spcBef>
            <a:spcAft>
              <a:spcPct val="35000"/>
            </a:spcAft>
            <a:buNone/>
          </a:pPr>
          <a:r>
            <a:rPr lang="pl-PL" sz="1600" kern="1200" dirty="0"/>
            <a:t>estetyki</a:t>
          </a:r>
        </a:p>
        <a:p>
          <a:pPr marL="0" lvl="0" indent="0" algn="l" defTabSz="755650">
            <a:lnSpc>
              <a:spcPct val="90000"/>
            </a:lnSpc>
            <a:spcBef>
              <a:spcPct val="0"/>
            </a:spcBef>
            <a:spcAft>
              <a:spcPct val="35000"/>
            </a:spcAft>
            <a:buNone/>
          </a:pPr>
          <a:r>
            <a:rPr lang="pl-PL" sz="1600" kern="1200" dirty="0"/>
            <a:t>kultury, zwyczajów i obyczajów</a:t>
          </a:r>
        </a:p>
        <a:p>
          <a:pPr marL="0" lvl="0" indent="0" algn="l" defTabSz="755650">
            <a:lnSpc>
              <a:spcPct val="90000"/>
            </a:lnSpc>
            <a:spcBef>
              <a:spcPct val="0"/>
            </a:spcBef>
            <a:spcAft>
              <a:spcPct val="35000"/>
            </a:spcAft>
            <a:buNone/>
          </a:pPr>
          <a:r>
            <a:rPr lang="pl-PL" sz="1600" kern="1200" dirty="0"/>
            <a:t>percepcji	 (w tym komunikatywności)</a:t>
          </a:r>
        </a:p>
      </dsp:txBody>
      <dsp:txXfrm>
        <a:off x="2260854" y="1496436"/>
        <a:ext cx="8254746" cy="1358465"/>
      </dsp:txXfrm>
    </dsp:sp>
    <dsp:sp modelId="{C81A7C63-8939-49C0-9990-FFEC02E343C4}">
      <dsp:nvSpPr>
        <dsp:cNvPr id="0" name=""/>
        <dsp:cNvSpPr/>
      </dsp:nvSpPr>
      <dsp:spPr>
        <a:xfrm>
          <a:off x="2103120" y="2854901"/>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8E632B-E185-4AE3-A18D-9E8B8B47411E}">
      <dsp:nvSpPr>
        <dsp:cNvPr id="0" name=""/>
        <dsp:cNvSpPr/>
      </dsp:nvSpPr>
      <dsp:spPr>
        <a:xfrm>
          <a:off x="2260854" y="2992872"/>
          <a:ext cx="8254746" cy="1358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algn="l">
            <a:buNone/>
          </a:pPr>
          <a:r>
            <a:rPr lang="pl-PL" sz="1600" kern="1200" dirty="0"/>
            <a:t>moralności </a:t>
          </a:r>
        </a:p>
        <a:p>
          <a:pPr marL="0" marR="0" lvl="0" indent="0" algn="l" defTabSz="914400" eaLnBrk="1" fontAlgn="auto" latinLnBrk="0" hangingPunct="1">
            <a:lnSpc>
              <a:spcPct val="100000"/>
            </a:lnSpc>
            <a:spcBef>
              <a:spcPts val="0"/>
            </a:spcBef>
            <a:spcAft>
              <a:spcPts val="0"/>
            </a:spcAft>
            <a:buClrTx/>
            <a:buSzTx/>
            <a:buFontTx/>
            <a:buNone/>
            <a:tabLst/>
            <a:defRPr/>
          </a:pPr>
          <a:r>
            <a:rPr lang="pl-PL" sz="1600" kern="1200" dirty="0"/>
            <a:t>aksjologii</a:t>
          </a:r>
        </a:p>
        <a:p>
          <a:pPr marL="0" marR="0" lvl="0" indent="0" algn="l" defTabSz="914400" eaLnBrk="1" fontAlgn="auto" latinLnBrk="0" hangingPunct="1">
            <a:lnSpc>
              <a:spcPct val="100000"/>
            </a:lnSpc>
            <a:spcBef>
              <a:spcPts val="0"/>
            </a:spcBef>
            <a:spcAft>
              <a:spcPts val="0"/>
            </a:spcAft>
            <a:buClrTx/>
            <a:buSzTx/>
            <a:buFontTx/>
            <a:buNone/>
            <a:tabLst/>
            <a:defRPr/>
          </a:pPr>
          <a:r>
            <a:rPr lang="pl-PL" sz="1600" kern="1200" dirty="0"/>
            <a:t>osobowościowe</a:t>
          </a:r>
        </a:p>
        <a:p>
          <a:pPr algn="l">
            <a:buNone/>
          </a:pPr>
          <a:r>
            <a:rPr lang="pl-PL" sz="1600" kern="1200" dirty="0"/>
            <a:t>inne</a:t>
          </a:r>
        </a:p>
        <a:p>
          <a:pPr algn="l">
            <a:buNone/>
          </a:pPr>
          <a:r>
            <a:rPr lang="pl-PL" sz="1600" kern="1200" dirty="0"/>
            <a:t>	</a:t>
          </a:r>
          <a:r>
            <a:rPr lang="pl-PL" sz="1100" kern="1200" dirty="0"/>
            <a:t>	</a:t>
          </a:r>
        </a:p>
      </dsp:txBody>
      <dsp:txXfrm>
        <a:off x="2260854" y="2992872"/>
        <a:ext cx="8254746" cy="1358465"/>
      </dsp:txXfrm>
    </dsp:sp>
    <dsp:sp modelId="{530138B8-0F84-48ED-B2B3-56E9F8BC73A2}">
      <dsp:nvSpPr>
        <dsp:cNvPr id="0" name=""/>
        <dsp:cNvSpPr/>
      </dsp:nvSpPr>
      <dsp:spPr>
        <a:xfrm>
          <a:off x="2103120" y="428129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BD3AF6-7F37-22D2-C1DB-BCDA225DB3E8}"/>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23FC8A08-B414-42D0-069B-BFE9754A6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EDFF342A-E558-27EA-723C-5F8A65147F7D}"/>
              </a:ext>
            </a:extLst>
          </p:cNvPr>
          <p:cNvSpPr>
            <a:spLocks noGrp="1"/>
          </p:cNvSpPr>
          <p:nvPr>
            <p:ph type="dt" sz="half" idx="10"/>
          </p:nvPr>
        </p:nvSpPr>
        <p:spPr/>
        <p:txBody>
          <a:bodyPr/>
          <a:lstStyle/>
          <a:p>
            <a:fld id="{386B8F89-F366-4145-AB44-53892406FEB7}" type="datetimeFigureOut">
              <a:rPr lang="pl-PL" smtClean="0"/>
              <a:t>14.02.2025</a:t>
            </a:fld>
            <a:endParaRPr lang="pl-PL"/>
          </a:p>
        </p:txBody>
      </p:sp>
      <p:sp>
        <p:nvSpPr>
          <p:cNvPr id="5" name="Symbol zastępczy stopki 4">
            <a:extLst>
              <a:ext uri="{FF2B5EF4-FFF2-40B4-BE49-F238E27FC236}">
                <a16:creationId xmlns:a16="http://schemas.microsoft.com/office/drawing/2014/main" id="{E458C473-FED3-02C3-A308-8352A1D7318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AA284E7-2935-A4AC-C063-11EF2D79D98D}"/>
              </a:ext>
            </a:extLst>
          </p:cNvPr>
          <p:cNvSpPr>
            <a:spLocks noGrp="1"/>
          </p:cNvSpPr>
          <p:nvPr>
            <p:ph type="sldNum" sz="quarter" idx="12"/>
          </p:nvPr>
        </p:nvSpPr>
        <p:spPr/>
        <p:txBody>
          <a:bodyPr/>
          <a:lstStyle/>
          <a:p>
            <a:fld id="{AC6B24DD-D8C9-4A23-9B4B-8A3C051E151C}" type="slidenum">
              <a:rPr lang="pl-PL" smtClean="0"/>
              <a:t>‹#›</a:t>
            </a:fld>
            <a:endParaRPr lang="pl-PL"/>
          </a:p>
        </p:txBody>
      </p:sp>
    </p:spTree>
    <p:extLst>
      <p:ext uri="{BB962C8B-B14F-4D97-AF65-F5344CB8AC3E}">
        <p14:creationId xmlns:p14="http://schemas.microsoft.com/office/powerpoint/2010/main" val="338984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5B4D91-B67A-DC6A-CA06-82A4EB38D4E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110D0802-85A3-38AC-917C-2FA4CA47092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820D9AF-BEBE-4BA7-8793-D27005E21114}"/>
              </a:ext>
            </a:extLst>
          </p:cNvPr>
          <p:cNvSpPr>
            <a:spLocks noGrp="1"/>
          </p:cNvSpPr>
          <p:nvPr>
            <p:ph type="dt" sz="half" idx="10"/>
          </p:nvPr>
        </p:nvSpPr>
        <p:spPr/>
        <p:txBody>
          <a:bodyPr/>
          <a:lstStyle/>
          <a:p>
            <a:fld id="{386B8F89-F366-4145-AB44-53892406FEB7}" type="datetimeFigureOut">
              <a:rPr lang="pl-PL" smtClean="0"/>
              <a:t>14.02.2025</a:t>
            </a:fld>
            <a:endParaRPr lang="pl-PL"/>
          </a:p>
        </p:txBody>
      </p:sp>
      <p:sp>
        <p:nvSpPr>
          <p:cNvPr id="5" name="Symbol zastępczy stopki 4">
            <a:extLst>
              <a:ext uri="{FF2B5EF4-FFF2-40B4-BE49-F238E27FC236}">
                <a16:creationId xmlns:a16="http://schemas.microsoft.com/office/drawing/2014/main" id="{CF79925D-21A9-86AD-8392-D04176AE46E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8CE3AAB-42E1-5818-8FC1-B4F4C73E8F42}"/>
              </a:ext>
            </a:extLst>
          </p:cNvPr>
          <p:cNvSpPr>
            <a:spLocks noGrp="1"/>
          </p:cNvSpPr>
          <p:nvPr>
            <p:ph type="sldNum" sz="quarter" idx="12"/>
          </p:nvPr>
        </p:nvSpPr>
        <p:spPr/>
        <p:txBody>
          <a:bodyPr/>
          <a:lstStyle/>
          <a:p>
            <a:fld id="{AC6B24DD-D8C9-4A23-9B4B-8A3C051E151C}" type="slidenum">
              <a:rPr lang="pl-PL" smtClean="0"/>
              <a:t>‹#›</a:t>
            </a:fld>
            <a:endParaRPr lang="pl-PL"/>
          </a:p>
        </p:txBody>
      </p:sp>
    </p:spTree>
    <p:extLst>
      <p:ext uri="{BB962C8B-B14F-4D97-AF65-F5344CB8AC3E}">
        <p14:creationId xmlns:p14="http://schemas.microsoft.com/office/powerpoint/2010/main" val="130093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1659E06A-E588-9F63-E7BF-B4166F561877}"/>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3B43AD73-ACC0-06F7-0F73-4B00D3E23B85}"/>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E5F7E53-D39E-6F97-4AC9-52C6D937EB25}"/>
              </a:ext>
            </a:extLst>
          </p:cNvPr>
          <p:cNvSpPr>
            <a:spLocks noGrp="1"/>
          </p:cNvSpPr>
          <p:nvPr>
            <p:ph type="dt" sz="half" idx="10"/>
          </p:nvPr>
        </p:nvSpPr>
        <p:spPr/>
        <p:txBody>
          <a:bodyPr/>
          <a:lstStyle/>
          <a:p>
            <a:fld id="{386B8F89-F366-4145-AB44-53892406FEB7}" type="datetimeFigureOut">
              <a:rPr lang="pl-PL" smtClean="0"/>
              <a:t>14.02.2025</a:t>
            </a:fld>
            <a:endParaRPr lang="pl-PL"/>
          </a:p>
        </p:txBody>
      </p:sp>
      <p:sp>
        <p:nvSpPr>
          <p:cNvPr id="5" name="Symbol zastępczy stopki 4">
            <a:extLst>
              <a:ext uri="{FF2B5EF4-FFF2-40B4-BE49-F238E27FC236}">
                <a16:creationId xmlns:a16="http://schemas.microsoft.com/office/drawing/2014/main" id="{57F260F4-35E2-94BB-3B22-2BF92EF8525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DF36510-7FCC-6C3B-0FD1-B9EB7DA41F83}"/>
              </a:ext>
            </a:extLst>
          </p:cNvPr>
          <p:cNvSpPr>
            <a:spLocks noGrp="1"/>
          </p:cNvSpPr>
          <p:nvPr>
            <p:ph type="sldNum" sz="quarter" idx="12"/>
          </p:nvPr>
        </p:nvSpPr>
        <p:spPr/>
        <p:txBody>
          <a:bodyPr/>
          <a:lstStyle/>
          <a:p>
            <a:fld id="{AC6B24DD-D8C9-4A23-9B4B-8A3C051E151C}" type="slidenum">
              <a:rPr lang="pl-PL" smtClean="0"/>
              <a:t>‹#›</a:t>
            </a:fld>
            <a:endParaRPr lang="pl-PL"/>
          </a:p>
        </p:txBody>
      </p:sp>
    </p:spTree>
    <p:extLst>
      <p:ext uri="{BB962C8B-B14F-4D97-AF65-F5344CB8AC3E}">
        <p14:creationId xmlns:p14="http://schemas.microsoft.com/office/powerpoint/2010/main" val="341078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9CC92C-4163-48B6-B110-BCECF99DBE2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D70A61E-0709-9D10-EE54-300A5DD37721}"/>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DBB3BB3-CD81-2913-4C48-CD09EE04D886}"/>
              </a:ext>
            </a:extLst>
          </p:cNvPr>
          <p:cNvSpPr>
            <a:spLocks noGrp="1"/>
          </p:cNvSpPr>
          <p:nvPr>
            <p:ph type="dt" sz="half" idx="10"/>
          </p:nvPr>
        </p:nvSpPr>
        <p:spPr/>
        <p:txBody>
          <a:bodyPr/>
          <a:lstStyle/>
          <a:p>
            <a:fld id="{386B8F89-F366-4145-AB44-53892406FEB7}" type="datetimeFigureOut">
              <a:rPr lang="pl-PL" smtClean="0"/>
              <a:t>14.02.2025</a:t>
            </a:fld>
            <a:endParaRPr lang="pl-PL"/>
          </a:p>
        </p:txBody>
      </p:sp>
      <p:sp>
        <p:nvSpPr>
          <p:cNvPr id="5" name="Symbol zastępczy stopki 4">
            <a:extLst>
              <a:ext uri="{FF2B5EF4-FFF2-40B4-BE49-F238E27FC236}">
                <a16:creationId xmlns:a16="http://schemas.microsoft.com/office/drawing/2014/main" id="{33B8CFBD-B0DF-B52D-3456-9704B5A815A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2F9B28C-A0F3-0CD5-0CEC-B3C60911C577}"/>
              </a:ext>
            </a:extLst>
          </p:cNvPr>
          <p:cNvSpPr>
            <a:spLocks noGrp="1"/>
          </p:cNvSpPr>
          <p:nvPr>
            <p:ph type="sldNum" sz="quarter" idx="12"/>
          </p:nvPr>
        </p:nvSpPr>
        <p:spPr/>
        <p:txBody>
          <a:bodyPr/>
          <a:lstStyle/>
          <a:p>
            <a:fld id="{AC6B24DD-D8C9-4A23-9B4B-8A3C051E151C}" type="slidenum">
              <a:rPr lang="pl-PL" smtClean="0"/>
              <a:t>‹#›</a:t>
            </a:fld>
            <a:endParaRPr lang="pl-PL"/>
          </a:p>
        </p:txBody>
      </p:sp>
    </p:spTree>
    <p:extLst>
      <p:ext uri="{BB962C8B-B14F-4D97-AF65-F5344CB8AC3E}">
        <p14:creationId xmlns:p14="http://schemas.microsoft.com/office/powerpoint/2010/main" val="822564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2291C0-C0D0-8892-2637-A648F22E163C}"/>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08EFB54D-0185-3529-8126-87FA913E64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74518699-F5CA-C56C-C5F7-B250165B843F}"/>
              </a:ext>
            </a:extLst>
          </p:cNvPr>
          <p:cNvSpPr>
            <a:spLocks noGrp="1"/>
          </p:cNvSpPr>
          <p:nvPr>
            <p:ph type="dt" sz="half" idx="10"/>
          </p:nvPr>
        </p:nvSpPr>
        <p:spPr/>
        <p:txBody>
          <a:bodyPr/>
          <a:lstStyle/>
          <a:p>
            <a:fld id="{386B8F89-F366-4145-AB44-53892406FEB7}" type="datetimeFigureOut">
              <a:rPr lang="pl-PL" smtClean="0"/>
              <a:t>14.02.2025</a:t>
            </a:fld>
            <a:endParaRPr lang="pl-PL"/>
          </a:p>
        </p:txBody>
      </p:sp>
      <p:sp>
        <p:nvSpPr>
          <p:cNvPr id="5" name="Symbol zastępczy stopki 4">
            <a:extLst>
              <a:ext uri="{FF2B5EF4-FFF2-40B4-BE49-F238E27FC236}">
                <a16:creationId xmlns:a16="http://schemas.microsoft.com/office/drawing/2014/main" id="{8B9EF580-2EB7-6201-6E9F-E53C9AEB1DB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F4C84DA-2DFB-16A9-7E41-DCB9B03B7506}"/>
              </a:ext>
            </a:extLst>
          </p:cNvPr>
          <p:cNvSpPr>
            <a:spLocks noGrp="1"/>
          </p:cNvSpPr>
          <p:nvPr>
            <p:ph type="sldNum" sz="quarter" idx="12"/>
          </p:nvPr>
        </p:nvSpPr>
        <p:spPr/>
        <p:txBody>
          <a:bodyPr/>
          <a:lstStyle/>
          <a:p>
            <a:fld id="{AC6B24DD-D8C9-4A23-9B4B-8A3C051E151C}" type="slidenum">
              <a:rPr lang="pl-PL" smtClean="0"/>
              <a:t>‹#›</a:t>
            </a:fld>
            <a:endParaRPr lang="pl-PL"/>
          </a:p>
        </p:txBody>
      </p:sp>
    </p:spTree>
    <p:extLst>
      <p:ext uri="{BB962C8B-B14F-4D97-AF65-F5344CB8AC3E}">
        <p14:creationId xmlns:p14="http://schemas.microsoft.com/office/powerpoint/2010/main" val="79331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BCAD0-41B4-493E-33C6-BE538AE0E08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EAB5557-01CC-3EF0-509D-0A6DB39194E3}"/>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6F3373F-2F27-699D-A297-7D0D38E8745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4377B11-A8F1-93D7-E313-C3F3831020FE}"/>
              </a:ext>
            </a:extLst>
          </p:cNvPr>
          <p:cNvSpPr>
            <a:spLocks noGrp="1"/>
          </p:cNvSpPr>
          <p:nvPr>
            <p:ph type="dt" sz="half" idx="10"/>
          </p:nvPr>
        </p:nvSpPr>
        <p:spPr/>
        <p:txBody>
          <a:bodyPr/>
          <a:lstStyle/>
          <a:p>
            <a:fld id="{386B8F89-F366-4145-AB44-53892406FEB7}" type="datetimeFigureOut">
              <a:rPr lang="pl-PL" smtClean="0"/>
              <a:t>14.02.2025</a:t>
            </a:fld>
            <a:endParaRPr lang="pl-PL"/>
          </a:p>
        </p:txBody>
      </p:sp>
      <p:sp>
        <p:nvSpPr>
          <p:cNvPr id="6" name="Symbol zastępczy stopki 5">
            <a:extLst>
              <a:ext uri="{FF2B5EF4-FFF2-40B4-BE49-F238E27FC236}">
                <a16:creationId xmlns:a16="http://schemas.microsoft.com/office/drawing/2014/main" id="{AF8F51E6-E8E1-731C-A4F4-B2C0A6956EA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18AB9B4-4208-33BB-516A-46BC74731997}"/>
              </a:ext>
            </a:extLst>
          </p:cNvPr>
          <p:cNvSpPr>
            <a:spLocks noGrp="1"/>
          </p:cNvSpPr>
          <p:nvPr>
            <p:ph type="sldNum" sz="quarter" idx="12"/>
          </p:nvPr>
        </p:nvSpPr>
        <p:spPr/>
        <p:txBody>
          <a:bodyPr/>
          <a:lstStyle/>
          <a:p>
            <a:fld id="{AC6B24DD-D8C9-4A23-9B4B-8A3C051E151C}" type="slidenum">
              <a:rPr lang="pl-PL" smtClean="0"/>
              <a:t>‹#›</a:t>
            </a:fld>
            <a:endParaRPr lang="pl-PL"/>
          </a:p>
        </p:txBody>
      </p:sp>
    </p:spTree>
    <p:extLst>
      <p:ext uri="{BB962C8B-B14F-4D97-AF65-F5344CB8AC3E}">
        <p14:creationId xmlns:p14="http://schemas.microsoft.com/office/powerpoint/2010/main" val="260351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6F624B-9AF1-8FCF-B802-03E1DB937999}"/>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D7BDB4A-C013-D592-5F14-07227A042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6E825014-A786-8258-8D53-1BA45658FCF7}"/>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0F385E2-3806-2400-6C1E-A8C5ED3E27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830714C7-CAFA-C5F4-D033-49D2F60CFC4D}"/>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AB30BBD-0510-3876-0D96-A19A2B710C0C}"/>
              </a:ext>
            </a:extLst>
          </p:cNvPr>
          <p:cNvSpPr>
            <a:spLocks noGrp="1"/>
          </p:cNvSpPr>
          <p:nvPr>
            <p:ph type="dt" sz="half" idx="10"/>
          </p:nvPr>
        </p:nvSpPr>
        <p:spPr/>
        <p:txBody>
          <a:bodyPr/>
          <a:lstStyle/>
          <a:p>
            <a:fld id="{386B8F89-F366-4145-AB44-53892406FEB7}" type="datetimeFigureOut">
              <a:rPr lang="pl-PL" smtClean="0"/>
              <a:t>14.02.2025</a:t>
            </a:fld>
            <a:endParaRPr lang="pl-PL"/>
          </a:p>
        </p:txBody>
      </p:sp>
      <p:sp>
        <p:nvSpPr>
          <p:cNvPr id="8" name="Symbol zastępczy stopki 7">
            <a:extLst>
              <a:ext uri="{FF2B5EF4-FFF2-40B4-BE49-F238E27FC236}">
                <a16:creationId xmlns:a16="http://schemas.microsoft.com/office/drawing/2014/main" id="{482CABBF-4EF0-B947-F423-042526604936}"/>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81ABF99-80B7-E3E9-3A1D-7D04D93571A2}"/>
              </a:ext>
            </a:extLst>
          </p:cNvPr>
          <p:cNvSpPr>
            <a:spLocks noGrp="1"/>
          </p:cNvSpPr>
          <p:nvPr>
            <p:ph type="sldNum" sz="quarter" idx="12"/>
          </p:nvPr>
        </p:nvSpPr>
        <p:spPr/>
        <p:txBody>
          <a:bodyPr/>
          <a:lstStyle/>
          <a:p>
            <a:fld id="{AC6B24DD-D8C9-4A23-9B4B-8A3C051E151C}" type="slidenum">
              <a:rPr lang="pl-PL" smtClean="0"/>
              <a:t>‹#›</a:t>
            </a:fld>
            <a:endParaRPr lang="pl-PL"/>
          </a:p>
        </p:txBody>
      </p:sp>
    </p:spTree>
    <p:extLst>
      <p:ext uri="{BB962C8B-B14F-4D97-AF65-F5344CB8AC3E}">
        <p14:creationId xmlns:p14="http://schemas.microsoft.com/office/powerpoint/2010/main" val="87511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D33C24-20EF-58FA-C6CD-71A8D42AA07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9572748F-7F71-2B0E-FF32-C35C30DAA729}"/>
              </a:ext>
            </a:extLst>
          </p:cNvPr>
          <p:cNvSpPr>
            <a:spLocks noGrp="1"/>
          </p:cNvSpPr>
          <p:nvPr>
            <p:ph type="dt" sz="half" idx="10"/>
          </p:nvPr>
        </p:nvSpPr>
        <p:spPr/>
        <p:txBody>
          <a:bodyPr/>
          <a:lstStyle/>
          <a:p>
            <a:fld id="{386B8F89-F366-4145-AB44-53892406FEB7}" type="datetimeFigureOut">
              <a:rPr lang="pl-PL" smtClean="0"/>
              <a:t>14.02.2025</a:t>
            </a:fld>
            <a:endParaRPr lang="pl-PL"/>
          </a:p>
        </p:txBody>
      </p:sp>
      <p:sp>
        <p:nvSpPr>
          <p:cNvPr id="4" name="Symbol zastępczy stopki 3">
            <a:extLst>
              <a:ext uri="{FF2B5EF4-FFF2-40B4-BE49-F238E27FC236}">
                <a16:creationId xmlns:a16="http://schemas.microsoft.com/office/drawing/2014/main" id="{4EF01803-C4B7-3FCF-B94F-94D1606F330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8BBFE346-94F3-4B24-194A-46A4322564B0}"/>
              </a:ext>
            </a:extLst>
          </p:cNvPr>
          <p:cNvSpPr>
            <a:spLocks noGrp="1"/>
          </p:cNvSpPr>
          <p:nvPr>
            <p:ph type="sldNum" sz="quarter" idx="12"/>
          </p:nvPr>
        </p:nvSpPr>
        <p:spPr/>
        <p:txBody>
          <a:bodyPr/>
          <a:lstStyle/>
          <a:p>
            <a:fld id="{AC6B24DD-D8C9-4A23-9B4B-8A3C051E151C}" type="slidenum">
              <a:rPr lang="pl-PL" smtClean="0"/>
              <a:t>‹#›</a:t>
            </a:fld>
            <a:endParaRPr lang="pl-PL"/>
          </a:p>
        </p:txBody>
      </p:sp>
    </p:spTree>
    <p:extLst>
      <p:ext uri="{BB962C8B-B14F-4D97-AF65-F5344CB8AC3E}">
        <p14:creationId xmlns:p14="http://schemas.microsoft.com/office/powerpoint/2010/main" val="138566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2145FFA-3BDC-4799-7E63-32529A1C3AC0}"/>
              </a:ext>
            </a:extLst>
          </p:cNvPr>
          <p:cNvSpPr>
            <a:spLocks noGrp="1"/>
          </p:cNvSpPr>
          <p:nvPr>
            <p:ph type="dt" sz="half" idx="10"/>
          </p:nvPr>
        </p:nvSpPr>
        <p:spPr/>
        <p:txBody>
          <a:bodyPr/>
          <a:lstStyle/>
          <a:p>
            <a:fld id="{386B8F89-F366-4145-AB44-53892406FEB7}" type="datetimeFigureOut">
              <a:rPr lang="pl-PL" smtClean="0"/>
              <a:t>14.02.2025</a:t>
            </a:fld>
            <a:endParaRPr lang="pl-PL"/>
          </a:p>
        </p:txBody>
      </p:sp>
      <p:sp>
        <p:nvSpPr>
          <p:cNvPr id="3" name="Symbol zastępczy stopki 2">
            <a:extLst>
              <a:ext uri="{FF2B5EF4-FFF2-40B4-BE49-F238E27FC236}">
                <a16:creationId xmlns:a16="http://schemas.microsoft.com/office/drawing/2014/main" id="{B78334E3-ABA6-899E-4D67-11687133C987}"/>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E94D535-16CE-CE90-3E3C-8E0F07D162C1}"/>
              </a:ext>
            </a:extLst>
          </p:cNvPr>
          <p:cNvSpPr>
            <a:spLocks noGrp="1"/>
          </p:cNvSpPr>
          <p:nvPr>
            <p:ph type="sldNum" sz="quarter" idx="12"/>
          </p:nvPr>
        </p:nvSpPr>
        <p:spPr/>
        <p:txBody>
          <a:bodyPr/>
          <a:lstStyle/>
          <a:p>
            <a:fld id="{AC6B24DD-D8C9-4A23-9B4B-8A3C051E151C}" type="slidenum">
              <a:rPr lang="pl-PL" smtClean="0"/>
              <a:t>‹#›</a:t>
            </a:fld>
            <a:endParaRPr lang="pl-PL"/>
          </a:p>
        </p:txBody>
      </p:sp>
    </p:spTree>
    <p:extLst>
      <p:ext uri="{BB962C8B-B14F-4D97-AF65-F5344CB8AC3E}">
        <p14:creationId xmlns:p14="http://schemas.microsoft.com/office/powerpoint/2010/main" val="172137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B9F36C-7231-1CD8-2419-1A8DC3A81F0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B31C4683-62F0-06E0-57E2-ABDCAFD9C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B67C9B6F-A643-557A-000F-6B9B382282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60DBBEF-92F8-32D4-9F50-28D2BAF9364D}"/>
              </a:ext>
            </a:extLst>
          </p:cNvPr>
          <p:cNvSpPr>
            <a:spLocks noGrp="1"/>
          </p:cNvSpPr>
          <p:nvPr>
            <p:ph type="dt" sz="half" idx="10"/>
          </p:nvPr>
        </p:nvSpPr>
        <p:spPr/>
        <p:txBody>
          <a:bodyPr/>
          <a:lstStyle/>
          <a:p>
            <a:fld id="{386B8F89-F366-4145-AB44-53892406FEB7}" type="datetimeFigureOut">
              <a:rPr lang="pl-PL" smtClean="0"/>
              <a:t>14.02.2025</a:t>
            </a:fld>
            <a:endParaRPr lang="pl-PL"/>
          </a:p>
        </p:txBody>
      </p:sp>
      <p:sp>
        <p:nvSpPr>
          <p:cNvPr id="6" name="Symbol zastępczy stopki 5">
            <a:extLst>
              <a:ext uri="{FF2B5EF4-FFF2-40B4-BE49-F238E27FC236}">
                <a16:creationId xmlns:a16="http://schemas.microsoft.com/office/drawing/2014/main" id="{4401576D-7631-2A82-40D2-1EB37402CFF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C3DB8EC-7456-34D0-3049-395116A9436C}"/>
              </a:ext>
            </a:extLst>
          </p:cNvPr>
          <p:cNvSpPr>
            <a:spLocks noGrp="1"/>
          </p:cNvSpPr>
          <p:nvPr>
            <p:ph type="sldNum" sz="quarter" idx="12"/>
          </p:nvPr>
        </p:nvSpPr>
        <p:spPr/>
        <p:txBody>
          <a:bodyPr/>
          <a:lstStyle/>
          <a:p>
            <a:fld id="{AC6B24DD-D8C9-4A23-9B4B-8A3C051E151C}" type="slidenum">
              <a:rPr lang="pl-PL" smtClean="0"/>
              <a:t>‹#›</a:t>
            </a:fld>
            <a:endParaRPr lang="pl-PL"/>
          </a:p>
        </p:txBody>
      </p:sp>
    </p:spTree>
    <p:extLst>
      <p:ext uri="{BB962C8B-B14F-4D97-AF65-F5344CB8AC3E}">
        <p14:creationId xmlns:p14="http://schemas.microsoft.com/office/powerpoint/2010/main" val="266307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B42AE3-300A-E2A1-5A25-4B1BE08D5D9A}"/>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353AFA93-008B-F546-E584-A80D6648C5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872CF89B-CDB6-8250-411E-7CCE82F01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2A56A0F-3B37-9275-E352-9AADA69B3775}"/>
              </a:ext>
            </a:extLst>
          </p:cNvPr>
          <p:cNvSpPr>
            <a:spLocks noGrp="1"/>
          </p:cNvSpPr>
          <p:nvPr>
            <p:ph type="dt" sz="half" idx="10"/>
          </p:nvPr>
        </p:nvSpPr>
        <p:spPr/>
        <p:txBody>
          <a:bodyPr/>
          <a:lstStyle/>
          <a:p>
            <a:fld id="{386B8F89-F366-4145-AB44-53892406FEB7}" type="datetimeFigureOut">
              <a:rPr lang="pl-PL" smtClean="0"/>
              <a:t>14.02.2025</a:t>
            </a:fld>
            <a:endParaRPr lang="pl-PL"/>
          </a:p>
        </p:txBody>
      </p:sp>
      <p:sp>
        <p:nvSpPr>
          <p:cNvPr id="6" name="Symbol zastępczy stopki 5">
            <a:extLst>
              <a:ext uri="{FF2B5EF4-FFF2-40B4-BE49-F238E27FC236}">
                <a16:creationId xmlns:a16="http://schemas.microsoft.com/office/drawing/2014/main" id="{D0ABEEA9-5495-50DC-E88F-92094D809F5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55A1FDB-35ED-57A7-C258-A9E25E526EB9}"/>
              </a:ext>
            </a:extLst>
          </p:cNvPr>
          <p:cNvSpPr>
            <a:spLocks noGrp="1"/>
          </p:cNvSpPr>
          <p:nvPr>
            <p:ph type="sldNum" sz="quarter" idx="12"/>
          </p:nvPr>
        </p:nvSpPr>
        <p:spPr/>
        <p:txBody>
          <a:bodyPr/>
          <a:lstStyle/>
          <a:p>
            <a:fld id="{AC6B24DD-D8C9-4A23-9B4B-8A3C051E151C}" type="slidenum">
              <a:rPr lang="pl-PL" smtClean="0"/>
              <a:t>‹#›</a:t>
            </a:fld>
            <a:endParaRPr lang="pl-PL"/>
          </a:p>
        </p:txBody>
      </p:sp>
    </p:spTree>
    <p:extLst>
      <p:ext uri="{BB962C8B-B14F-4D97-AF65-F5344CB8AC3E}">
        <p14:creationId xmlns:p14="http://schemas.microsoft.com/office/powerpoint/2010/main" val="2052215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DFD0E3BF-7194-9F23-F59A-527EAFF1EE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6000B11A-51A3-21BE-927B-60B5D02CC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53B934C-DAB8-2A82-3084-F23E4BA56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B8F89-F366-4145-AB44-53892406FEB7}" type="datetimeFigureOut">
              <a:rPr lang="pl-PL" smtClean="0"/>
              <a:t>14.02.2025</a:t>
            </a:fld>
            <a:endParaRPr lang="pl-PL"/>
          </a:p>
        </p:txBody>
      </p:sp>
      <p:sp>
        <p:nvSpPr>
          <p:cNvPr id="5" name="Symbol zastępczy stopki 4">
            <a:extLst>
              <a:ext uri="{FF2B5EF4-FFF2-40B4-BE49-F238E27FC236}">
                <a16:creationId xmlns:a16="http://schemas.microsoft.com/office/drawing/2014/main" id="{F5C2AB38-DA52-5E27-BA40-DF11805D96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E6DAA46-ECAC-69EC-E88C-9C763CA135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B24DD-D8C9-4A23-9B4B-8A3C051E151C}" type="slidenum">
              <a:rPr lang="pl-PL" smtClean="0"/>
              <a:t>‹#›</a:t>
            </a:fld>
            <a:endParaRPr lang="pl-PL"/>
          </a:p>
        </p:txBody>
      </p:sp>
    </p:spTree>
    <p:extLst>
      <p:ext uri="{BB962C8B-B14F-4D97-AF65-F5344CB8AC3E}">
        <p14:creationId xmlns:p14="http://schemas.microsoft.com/office/powerpoint/2010/main" val="285608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sip.lex.pl/#/jurisprudence/523601270/1/5420-16-wolnosc-wyrazania-opinii-przez-adwokata-kara-dyscyplinarna-dla-adwokata-za-zlozenie-w...?cm=URELATION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EB0DD7-5999-9189-269B-3037AB7111A4}"/>
              </a:ext>
            </a:extLst>
          </p:cNvPr>
          <p:cNvSpPr>
            <a:spLocks noGrp="1"/>
          </p:cNvSpPr>
          <p:nvPr>
            <p:ph type="ctrTitle"/>
          </p:nvPr>
        </p:nvSpPr>
        <p:spPr/>
        <p:txBody>
          <a:bodyPr>
            <a:normAutofit fontScale="90000"/>
          </a:bodyPr>
          <a:lstStyle/>
          <a:p>
            <a:r>
              <a:rPr lang="pl-PL" b="1" dirty="0"/>
              <a:t>Retoryka. </a:t>
            </a:r>
            <a:r>
              <a:rPr lang="pl-PL" dirty="0"/>
              <a:t>Emisja głosu. </a:t>
            </a:r>
            <a:r>
              <a:rPr lang="pl-PL" b="1" dirty="0"/>
              <a:t>Konstrukcja przemówienia adwokackiego</a:t>
            </a:r>
          </a:p>
        </p:txBody>
      </p:sp>
      <p:sp>
        <p:nvSpPr>
          <p:cNvPr id="3" name="Podtytuł 2">
            <a:extLst>
              <a:ext uri="{FF2B5EF4-FFF2-40B4-BE49-F238E27FC236}">
                <a16:creationId xmlns:a16="http://schemas.microsoft.com/office/drawing/2014/main" id="{AE8FDD10-9987-EBE6-9079-49CFC369A873}"/>
              </a:ext>
            </a:extLst>
          </p:cNvPr>
          <p:cNvSpPr>
            <a:spLocks noGrp="1"/>
          </p:cNvSpPr>
          <p:nvPr>
            <p:ph type="subTitle" idx="1"/>
          </p:nvPr>
        </p:nvSpPr>
        <p:spPr>
          <a:xfrm>
            <a:off x="1524000" y="2842914"/>
            <a:ext cx="9144000" cy="1655762"/>
          </a:xfrm>
        </p:spPr>
        <p:txBody>
          <a:bodyPr/>
          <a:lstStyle/>
          <a:p>
            <a:endParaRPr lang="pl-PL" dirty="0"/>
          </a:p>
          <a:p>
            <a:endParaRPr lang="pl-PL" dirty="0"/>
          </a:p>
          <a:p>
            <a:r>
              <a:rPr lang="pl-PL" dirty="0"/>
              <a:t>adw. dr Tomasz Snarski</a:t>
            </a:r>
          </a:p>
        </p:txBody>
      </p:sp>
      <p:pic>
        <p:nvPicPr>
          <p:cNvPr id="5" name="Obraz 4" descr="Obraz zawierający czarne, ciemność, zrzut ekranu&#10;&#10;Opis wygenerowany automatycznie">
            <a:extLst>
              <a:ext uri="{FF2B5EF4-FFF2-40B4-BE49-F238E27FC236}">
                <a16:creationId xmlns:a16="http://schemas.microsoft.com/office/drawing/2014/main" id="{9ACA24F2-02E6-9837-3174-1D0494E23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975" y="4972712"/>
            <a:ext cx="3143250" cy="762925"/>
          </a:xfrm>
          <a:prstGeom prst="rect">
            <a:avLst/>
          </a:prstGeom>
        </p:spPr>
      </p:pic>
      <p:pic>
        <p:nvPicPr>
          <p:cNvPr id="7" name="Obraz 6" descr="Obraz zawierający tekst, Czcionka, logo, Grafika&#10;&#10;Opis wygenerowany automatycznie">
            <a:extLst>
              <a:ext uri="{FF2B5EF4-FFF2-40B4-BE49-F238E27FC236}">
                <a16:creationId xmlns:a16="http://schemas.microsoft.com/office/drawing/2014/main" id="{99671E50-5AC1-3FF9-A328-411BEA2F2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1" y="4498676"/>
            <a:ext cx="2857499" cy="1717597"/>
          </a:xfrm>
          <a:prstGeom prst="rect">
            <a:avLst/>
          </a:prstGeom>
        </p:spPr>
      </p:pic>
    </p:spTree>
    <p:extLst>
      <p:ext uri="{BB962C8B-B14F-4D97-AF65-F5344CB8AC3E}">
        <p14:creationId xmlns:p14="http://schemas.microsoft.com/office/powerpoint/2010/main" val="62995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5645-13C6-E25B-C1CF-C32B175053B3}"/>
              </a:ext>
            </a:extLst>
          </p:cNvPr>
          <p:cNvSpPr>
            <a:spLocks noGrp="1"/>
          </p:cNvSpPr>
          <p:nvPr>
            <p:ph type="title"/>
          </p:nvPr>
        </p:nvSpPr>
        <p:spPr/>
        <p:txBody>
          <a:bodyPr/>
          <a:lstStyle/>
          <a:p>
            <a:r>
              <a:rPr lang="pl-PL" dirty="0"/>
              <a:t>Działy retoryki</a:t>
            </a:r>
          </a:p>
        </p:txBody>
      </p:sp>
      <p:sp>
        <p:nvSpPr>
          <p:cNvPr id="3" name="Symbol zastępczy zawartości 2">
            <a:extLst>
              <a:ext uri="{FF2B5EF4-FFF2-40B4-BE49-F238E27FC236}">
                <a16:creationId xmlns:a16="http://schemas.microsoft.com/office/drawing/2014/main" id="{243D7DA1-CDE8-E067-7D9D-8AFB729F90B2}"/>
              </a:ext>
            </a:extLst>
          </p:cNvPr>
          <p:cNvSpPr>
            <a:spLocks noGrp="1"/>
          </p:cNvSpPr>
          <p:nvPr>
            <p:ph idx="1"/>
          </p:nvPr>
        </p:nvSpPr>
        <p:spPr/>
        <p:txBody>
          <a:bodyPr>
            <a:normAutofit lnSpcReduction="10000"/>
          </a:bodyPr>
          <a:lstStyle/>
          <a:p>
            <a:r>
              <a:rPr lang="pl-PL" dirty="0"/>
              <a:t>Kreatywne przemyślenie koncepcji wypowiedzi </a:t>
            </a:r>
            <a:r>
              <a:rPr lang="pl-PL" sz="3600" b="1" dirty="0"/>
              <a:t>INVENTIO</a:t>
            </a:r>
          </a:p>
          <a:p>
            <a:r>
              <a:rPr lang="pl-PL" dirty="0"/>
              <a:t>Rzeczowe uporządkowanie żądań, tez i argumentów </a:t>
            </a:r>
            <a:r>
              <a:rPr lang="pl-PL" sz="3200" b="1" dirty="0"/>
              <a:t>DISPOSITIO</a:t>
            </a:r>
          </a:p>
          <a:p>
            <a:r>
              <a:rPr lang="pl-PL" dirty="0"/>
              <a:t>Nadanie wypowiedzi odpowiedniej „szaty słownej” i stylu </a:t>
            </a:r>
            <a:r>
              <a:rPr lang="pl-PL" sz="3200" b="1" dirty="0"/>
              <a:t>ELOCUTIO</a:t>
            </a:r>
          </a:p>
          <a:p>
            <a:r>
              <a:rPr lang="pl-PL" dirty="0"/>
              <a:t>Pamięciowe opanowanie wypowiedzi </a:t>
            </a:r>
            <a:r>
              <a:rPr lang="pl-PL" sz="3200" b="1" dirty="0"/>
              <a:t>MEMORIA</a:t>
            </a:r>
          </a:p>
          <a:p>
            <a:r>
              <a:rPr lang="pl-PL" dirty="0"/>
              <a:t>Wygłoszenie mowy z umiarem i polotem jednocześnie </a:t>
            </a:r>
            <a:r>
              <a:rPr lang="pl-PL" sz="3200" b="1" dirty="0"/>
              <a:t>PRONUNTIATIO</a:t>
            </a:r>
          </a:p>
          <a:p>
            <a:pPr marL="0" indent="0">
              <a:buNone/>
            </a:pPr>
            <a:endParaRPr lang="pl-PL" dirty="0"/>
          </a:p>
          <a:p>
            <a:pPr marL="0" indent="0">
              <a:buNone/>
            </a:pPr>
            <a:r>
              <a:rPr lang="pl-PL" dirty="0"/>
              <a:t>J. Jabłońska-Bonca, K. Zeidler, </a:t>
            </a:r>
            <a:r>
              <a:rPr lang="pl-PL" i="1" dirty="0"/>
              <a:t>Prawnik a sztuka negocjacji i retoryki</a:t>
            </a:r>
            <a:r>
              <a:rPr lang="pl-PL" dirty="0"/>
              <a:t>, Wolters Kluwer, Warszawa 2016, s. 98. </a:t>
            </a:r>
          </a:p>
          <a:p>
            <a:pPr marL="0" indent="0">
              <a:buNone/>
            </a:pPr>
            <a:endParaRPr lang="pl-PL" dirty="0"/>
          </a:p>
        </p:txBody>
      </p:sp>
    </p:spTree>
    <p:extLst>
      <p:ext uri="{BB962C8B-B14F-4D97-AF65-F5344CB8AC3E}">
        <p14:creationId xmlns:p14="http://schemas.microsoft.com/office/powerpoint/2010/main" val="312837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F42F47-29E1-0A3C-BFB2-ED266E296B1B}"/>
              </a:ext>
            </a:extLst>
          </p:cNvPr>
          <p:cNvSpPr>
            <a:spLocks noGrp="1"/>
          </p:cNvSpPr>
          <p:nvPr>
            <p:ph type="title"/>
          </p:nvPr>
        </p:nvSpPr>
        <p:spPr/>
        <p:txBody>
          <a:bodyPr/>
          <a:lstStyle/>
          <a:p>
            <a:r>
              <a:rPr lang="pl-PL" dirty="0"/>
              <a:t>Działy retoryki</a:t>
            </a:r>
          </a:p>
        </p:txBody>
      </p:sp>
      <p:sp>
        <p:nvSpPr>
          <p:cNvPr id="3" name="Symbol zastępczy zawartości 2">
            <a:extLst>
              <a:ext uri="{FF2B5EF4-FFF2-40B4-BE49-F238E27FC236}">
                <a16:creationId xmlns:a16="http://schemas.microsoft.com/office/drawing/2014/main" id="{6A15333B-54E4-64BB-A0E9-D19D5B90E6CB}"/>
              </a:ext>
            </a:extLst>
          </p:cNvPr>
          <p:cNvSpPr>
            <a:spLocks noGrp="1"/>
          </p:cNvSpPr>
          <p:nvPr>
            <p:ph idx="1"/>
          </p:nvPr>
        </p:nvSpPr>
        <p:spPr/>
        <p:txBody>
          <a:bodyPr/>
          <a:lstStyle/>
          <a:p>
            <a:r>
              <a:rPr lang="pl-PL" dirty="0"/>
              <a:t>INVENTIO – „wynalezienie tworzywa mowy”</a:t>
            </a:r>
          </a:p>
          <a:p>
            <a:r>
              <a:rPr lang="pl-PL" dirty="0"/>
              <a:t>DISPOSITIO – „racjonalny układ materiału”</a:t>
            </a:r>
          </a:p>
          <a:p>
            <a:r>
              <a:rPr lang="pl-PL" dirty="0"/>
              <a:t>ELOCUTIO – „wysłowienie”</a:t>
            </a:r>
          </a:p>
          <a:p>
            <a:r>
              <a:rPr lang="pl-PL" dirty="0"/>
              <a:t>MEMORIA – „opanowanie pamięciowe”</a:t>
            </a:r>
          </a:p>
          <a:p>
            <a:r>
              <a:rPr lang="pl-PL" dirty="0"/>
              <a:t>PRONUNTIATIO - „oprawa aktorska”</a:t>
            </a:r>
          </a:p>
          <a:p>
            <a:endParaRPr lang="pl-PL" dirty="0"/>
          </a:p>
          <a:p>
            <a:pPr marL="0" indent="0">
              <a:buNone/>
            </a:pPr>
            <a:r>
              <a:rPr lang="pl-PL" dirty="0"/>
              <a:t>J. Jabłońska-Bonca, K. Zeidler, </a:t>
            </a:r>
            <a:r>
              <a:rPr lang="pl-PL" i="1" dirty="0"/>
              <a:t>Prawnik a sztuka negocjacji i retoryki</a:t>
            </a:r>
            <a:r>
              <a:rPr lang="pl-PL" dirty="0"/>
              <a:t>, Wolters Kluwer, Warszawa 2016, s. 107. </a:t>
            </a:r>
          </a:p>
          <a:p>
            <a:endParaRPr lang="pl-PL" dirty="0"/>
          </a:p>
        </p:txBody>
      </p:sp>
    </p:spTree>
    <p:extLst>
      <p:ext uri="{BB962C8B-B14F-4D97-AF65-F5344CB8AC3E}">
        <p14:creationId xmlns:p14="http://schemas.microsoft.com/office/powerpoint/2010/main" val="3929527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BCF05D-583E-8C5A-4F0F-E9534885D11D}"/>
              </a:ext>
            </a:extLst>
          </p:cNvPr>
          <p:cNvSpPr>
            <a:spLocks noGrp="1"/>
          </p:cNvSpPr>
          <p:nvPr>
            <p:ph type="title"/>
          </p:nvPr>
        </p:nvSpPr>
        <p:spPr/>
        <p:txBody>
          <a:bodyPr/>
          <a:lstStyle/>
          <a:p>
            <a:r>
              <a:rPr lang="pl-PL" dirty="0"/>
              <a:t>Uporządkowanie mowy (dispositio)</a:t>
            </a:r>
          </a:p>
        </p:txBody>
      </p:sp>
      <p:sp>
        <p:nvSpPr>
          <p:cNvPr id="3" name="Symbol zastępczy zawartości 2">
            <a:extLst>
              <a:ext uri="{FF2B5EF4-FFF2-40B4-BE49-F238E27FC236}">
                <a16:creationId xmlns:a16="http://schemas.microsoft.com/office/drawing/2014/main" id="{65BDD930-AAF4-96B9-F4B5-1B57E9736AB5}"/>
              </a:ext>
            </a:extLst>
          </p:cNvPr>
          <p:cNvSpPr>
            <a:spLocks noGrp="1"/>
          </p:cNvSpPr>
          <p:nvPr>
            <p:ph idx="1"/>
          </p:nvPr>
        </p:nvSpPr>
        <p:spPr/>
        <p:txBody>
          <a:bodyPr>
            <a:normAutofit fontScale="92500" lnSpcReduction="10000"/>
          </a:bodyPr>
          <a:lstStyle/>
          <a:p>
            <a:r>
              <a:rPr lang="pl-PL" dirty="0"/>
              <a:t>WSTĘP (</a:t>
            </a:r>
            <a:r>
              <a:rPr lang="pl-PL" i="1" dirty="0"/>
              <a:t>exordium</a:t>
            </a:r>
            <a:r>
              <a:rPr lang="pl-PL" dirty="0"/>
              <a:t>)</a:t>
            </a:r>
          </a:p>
          <a:p>
            <a:r>
              <a:rPr lang="pl-PL" dirty="0"/>
              <a:t>PRZEDSTAWIENIE STANU RZECZY, OPOWIADANIE (</a:t>
            </a:r>
            <a:r>
              <a:rPr lang="pl-PL" i="1" dirty="0"/>
              <a:t>narratio</a:t>
            </a:r>
            <a:r>
              <a:rPr lang="pl-PL" dirty="0"/>
              <a:t>)</a:t>
            </a:r>
          </a:p>
          <a:p>
            <a:r>
              <a:rPr lang="pl-PL" dirty="0"/>
              <a:t>ARGUMENTACJA (</a:t>
            </a:r>
            <a:r>
              <a:rPr lang="pl-PL" i="1" dirty="0"/>
              <a:t>argumentatio</a:t>
            </a:r>
            <a:r>
              <a:rPr lang="pl-PL" dirty="0"/>
              <a:t>)</a:t>
            </a:r>
          </a:p>
          <a:p>
            <a:r>
              <a:rPr lang="pl-PL" dirty="0"/>
              <a:t>ZAKOŃCZENIE (</a:t>
            </a:r>
            <a:r>
              <a:rPr lang="pl-PL" i="1" dirty="0"/>
              <a:t>peroratio</a:t>
            </a:r>
            <a:r>
              <a:rPr lang="pl-PL" dirty="0"/>
              <a:t>)</a:t>
            </a:r>
          </a:p>
          <a:p>
            <a:endParaRPr lang="pl-PL" dirty="0"/>
          </a:p>
          <a:p>
            <a:r>
              <a:rPr lang="pl-PL" dirty="0"/>
              <a:t>ARGUMENTACJA: argumentacja na rzecz własnej tezy (</a:t>
            </a:r>
            <a:r>
              <a:rPr lang="pl-PL" i="1" dirty="0"/>
              <a:t>probatio</a:t>
            </a:r>
            <a:r>
              <a:rPr lang="pl-PL" dirty="0"/>
              <a:t>), zbijanie argumentów przeciwnika (</a:t>
            </a:r>
            <a:r>
              <a:rPr lang="pl-PL" i="1" dirty="0"/>
              <a:t>refutatio</a:t>
            </a:r>
            <a:r>
              <a:rPr lang="pl-PL" dirty="0"/>
              <a:t>)</a:t>
            </a:r>
          </a:p>
          <a:p>
            <a:endParaRPr lang="pl-PL" dirty="0"/>
          </a:p>
          <a:p>
            <a:pPr marL="0" indent="0">
              <a:buNone/>
            </a:pPr>
            <a:r>
              <a:rPr lang="pl-PL" dirty="0"/>
              <a:t>J. Jabłońska-Bonca, K. Zeidler, </a:t>
            </a:r>
            <a:r>
              <a:rPr lang="pl-PL" i="1" dirty="0"/>
              <a:t>Prawnik a sztuka negocjacji i retoryki</a:t>
            </a:r>
            <a:r>
              <a:rPr lang="pl-PL" dirty="0"/>
              <a:t>, Wolters Kluwer, Warszawa 2016, s. </a:t>
            </a:r>
            <a:r>
              <a:rPr lang="pl-PL"/>
              <a:t>108. </a:t>
            </a:r>
            <a:endParaRPr lang="pl-PL" dirty="0"/>
          </a:p>
          <a:p>
            <a:pPr marL="0" indent="0">
              <a:buNone/>
            </a:pPr>
            <a:endParaRPr lang="pl-PL" dirty="0"/>
          </a:p>
        </p:txBody>
      </p:sp>
    </p:spTree>
    <p:extLst>
      <p:ext uri="{BB962C8B-B14F-4D97-AF65-F5344CB8AC3E}">
        <p14:creationId xmlns:p14="http://schemas.microsoft.com/office/powerpoint/2010/main" val="407900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D6D068-A397-8B5F-8228-26D6B66E6865}"/>
              </a:ext>
            </a:extLst>
          </p:cNvPr>
          <p:cNvSpPr>
            <a:spLocks noGrp="1"/>
          </p:cNvSpPr>
          <p:nvPr>
            <p:ph type="title"/>
          </p:nvPr>
        </p:nvSpPr>
        <p:spPr>
          <a:xfrm>
            <a:off x="1719724" y="287488"/>
            <a:ext cx="10515600" cy="1325563"/>
          </a:xfrm>
        </p:spPr>
        <p:txBody>
          <a:bodyPr/>
          <a:lstStyle/>
          <a:p>
            <a:r>
              <a:rPr lang="pl-PL" dirty="0"/>
              <a:t>Dlaczego „przemawianie” jest ważne? </a:t>
            </a:r>
          </a:p>
        </p:txBody>
      </p:sp>
      <p:pic>
        <p:nvPicPr>
          <p:cNvPr id="7" name="Obraz 6" descr="Obraz zawierający tekst, książka, pismo odręczne, papier&#10;&#10;Zawartość wygenerowana przez sztuczną inteligencję może być niepoprawna.">
            <a:extLst>
              <a:ext uri="{FF2B5EF4-FFF2-40B4-BE49-F238E27FC236}">
                <a16:creationId xmlns:a16="http://schemas.microsoft.com/office/drawing/2014/main" id="{E3D26FEA-2BC7-8864-23C2-52DB2CC85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15587" y="1026851"/>
            <a:ext cx="3847165" cy="5433888"/>
          </a:xfrm>
          <a:prstGeom prst="rect">
            <a:avLst/>
          </a:prstGeom>
        </p:spPr>
      </p:pic>
      <p:pic>
        <p:nvPicPr>
          <p:cNvPr id="9" name="Obraz 8" descr="Obraz zawierający tekst, papier, Produkty papierowe, list&#10;&#10;Zawartość wygenerowana przez sztuczną inteligencję może być niepoprawna.">
            <a:extLst>
              <a:ext uri="{FF2B5EF4-FFF2-40B4-BE49-F238E27FC236}">
                <a16:creationId xmlns:a16="http://schemas.microsoft.com/office/drawing/2014/main" id="{517712EA-E803-7877-533C-88AF3F47101D}"/>
              </a:ext>
            </a:extLst>
          </p:cNvPr>
          <p:cNvPicPr>
            <a:picLocks noChangeAspect="1"/>
          </p:cNvPicPr>
          <p:nvPr/>
        </p:nvPicPr>
        <p:blipFill>
          <a:blip r:embed="rId3">
            <a:extLst>
              <a:ext uri="{28A0092B-C50C-407E-A947-70E740481C1C}">
                <a14:useLocalDpi xmlns:a14="http://schemas.microsoft.com/office/drawing/2010/main" val="0"/>
              </a:ext>
            </a:extLst>
          </a:blip>
          <a:srcRect r="7192" b="51698"/>
          <a:stretch/>
        </p:blipFill>
        <p:spPr>
          <a:xfrm rot="5400000">
            <a:off x="1304607" y="2087523"/>
            <a:ext cx="4507199" cy="3312543"/>
          </a:xfrm>
          <a:prstGeom prst="rect">
            <a:avLst/>
          </a:prstGeom>
        </p:spPr>
      </p:pic>
    </p:spTree>
    <p:extLst>
      <p:ext uri="{BB962C8B-B14F-4D97-AF65-F5344CB8AC3E}">
        <p14:creationId xmlns:p14="http://schemas.microsoft.com/office/powerpoint/2010/main" val="4116303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22974-A5CE-495F-CE36-FED18DB8C4A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0041512-EB72-5714-1D44-E713CA0E56FD}"/>
              </a:ext>
            </a:extLst>
          </p:cNvPr>
          <p:cNvSpPr>
            <a:spLocks noGrp="1"/>
          </p:cNvSpPr>
          <p:nvPr>
            <p:ph type="title"/>
          </p:nvPr>
        </p:nvSpPr>
        <p:spPr>
          <a:xfrm>
            <a:off x="1597325" y="296114"/>
            <a:ext cx="10515600" cy="1325563"/>
          </a:xfrm>
        </p:spPr>
        <p:txBody>
          <a:bodyPr/>
          <a:lstStyle/>
          <a:p>
            <a:r>
              <a:rPr lang="pl-PL" dirty="0"/>
              <a:t>Dlaczego „przemawianie” jest ważne? </a:t>
            </a:r>
          </a:p>
        </p:txBody>
      </p:sp>
      <p:pic>
        <p:nvPicPr>
          <p:cNvPr id="8" name="Symbol zastępczy zawartości 7" descr="Obraz zawierający tekst, papier, pismo odręczne, książka&#10;&#10;Zawartość wygenerowana przez sztuczną inteligencję może być niepoprawna.">
            <a:extLst>
              <a:ext uri="{FF2B5EF4-FFF2-40B4-BE49-F238E27FC236}">
                <a16:creationId xmlns:a16="http://schemas.microsoft.com/office/drawing/2014/main" id="{CD9898D3-BB1D-94DD-920B-68EED223D0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810344" y="289847"/>
            <a:ext cx="5340970" cy="7543799"/>
          </a:xfrm>
        </p:spPr>
      </p:pic>
    </p:spTree>
    <p:extLst>
      <p:ext uri="{BB962C8B-B14F-4D97-AF65-F5344CB8AC3E}">
        <p14:creationId xmlns:p14="http://schemas.microsoft.com/office/powerpoint/2010/main" val="203084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05F6FCC-FF10-7FC0-330D-FE84543F7A1C}"/>
              </a:ext>
            </a:extLst>
          </p:cNvPr>
          <p:cNvSpPr>
            <a:spLocks noGrp="1"/>
          </p:cNvSpPr>
          <p:nvPr>
            <p:ph type="title"/>
          </p:nvPr>
        </p:nvSpPr>
        <p:spPr>
          <a:xfrm>
            <a:off x="466722" y="586855"/>
            <a:ext cx="3201366" cy="3387497"/>
          </a:xfrm>
        </p:spPr>
        <p:txBody>
          <a:bodyPr anchor="b">
            <a:normAutofit/>
          </a:bodyPr>
          <a:lstStyle/>
          <a:p>
            <a:pPr algn="r"/>
            <a:r>
              <a:rPr lang="pl-PL" sz="4000">
                <a:solidFill>
                  <a:srgbClr val="FFFFFF"/>
                </a:solidFill>
              </a:rPr>
              <a:t>Po co zajęcia „z retoryki”? Czy dobrego przemawiania można się nauczyć?</a:t>
            </a:r>
          </a:p>
        </p:txBody>
      </p:sp>
      <p:sp>
        <p:nvSpPr>
          <p:cNvPr id="3" name="Symbol zastępczy zawartości 2">
            <a:extLst>
              <a:ext uri="{FF2B5EF4-FFF2-40B4-BE49-F238E27FC236}">
                <a16:creationId xmlns:a16="http://schemas.microsoft.com/office/drawing/2014/main" id="{0B063830-67A7-9149-0186-19752CC33BCA}"/>
              </a:ext>
            </a:extLst>
          </p:cNvPr>
          <p:cNvSpPr>
            <a:spLocks noGrp="1"/>
          </p:cNvSpPr>
          <p:nvPr>
            <p:ph idx="1"/>
          </p:nvPr>
        </p:nvSpPr>
        <p:spPr>
          <a:xfrm>
            <a:off x="4810259" y="649480"/>
            <a:ext cx="6555347" cy="5546047"/>
          </a:xfrm>
        </p:spPr>
        <p:txBody>
          <a:bodyPr anchor="ctr">
            <a:normAutofit/>
          </a:bodyPr>
          <a:lstStyle/>
          <a:p>
            <a:pPr algn="just"/>
            <a:r>
              <a:rPr lang="pl-PL" sz="2000" dirty="0"/>
              <a:t>„(…) że dopiero talent może, przy pomocy jakiegoś swoistego, tajemnego i nieomylnego impulsu , dyktować, co właśnie w każdym momencie przystoi, i sprawić, że ci, którzy go posiadają, potrafią nawet swym wadom nadać wdzięk i urok, podczas gdy inni, postępując ściśle według jej [retoryki] wskazówek, nie zdołają nigdy nikogo porwać i zachwycić”. (M. Maykowska, </a:t>
            </a:r>
            <a:r>
              <a:rPr lang="pl-PL" sz="2000" i="1" dirty="0"/>
              <a:t>Klasyczna teoria wymowy</a:t>
            </a:r>
            <a:r>
              <a:rPr lang="pl-PL" sz="2000" dirty="0"/>
              <a:t>, Warszawa 1936, s. 49). </a:t>
            </a:r>
          </a:p>
          <a:p>
            <a:pPr algn="just"/>
            <a:r>
              <a:rPr lang="pl-PL" sz="2000" dirty="0"/>
              <a:t>Izokrates: „Wyszkolenie teoretyczne zwiększa ich [mówców] umiejętność i darzy swobodą i łatwością w odnajdywaniu tego, co potrzeba, uczy ich bowiem czerpać, jak gdyby z gotowego, to, na co dotychczas natrafiali tylko przypadkiem, nie posiadając ścisłych wytycznych”. (M. Maykowska, </a:t>
            </a:r>
            <a:r>
              <a:rPr lang="pl-PL" sz="2000" i="1" dirty="0"/>
              <a:t>Klasyczna teoria wymowy</a:t>
            </a:r>
            <a:r>
              <a:rPr lang="pl-PL" sz="2000" dirty="0"/>
              <a:t>, Warszawa 1936, s. IX). </a:t>
            </a:r>
          </a:p>
        </p:txBody>
      </p:sp>
    </p:spTree>
    <p:extLst>
      <p:ext uri="{BB962C8B-B14F-4D97-AF65-F5344CB8AC3E}">
        <p14:creationId xmlns:p14="http://schemas.microsoft.com/office/powerpoint/2010/main" val="2181364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ytuł 1">
            <a:extLst>
              <a:ext uri="{FF2B5EF4-FFF2-40B4-BE49-F238E27FC236}">
                <a16:creationId xmlns:a16="http://schemas.microsoft.com/office/drawing/2014/main" id="{82CAC623-57AB-6DEA-762F-95C8EE1EF2F1}"/>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Literatura „ogólna”, wybrane pozycje</a:t>
            </a:r>
          </a:p>
        </p:txBody>
      </p:sp>
      <p:pic>
        <p:nvPicPr>
          <p:cNvPr id="4" name="Obraz 3" descr="Obraz zawierający tekst, osoba, człowiek, książka&#10;&#10;Zawartość wygenerowana przez sztuczną inteligencję może być niepoprawna.">
            <a:extLst>
              <a:ext uri="{FF2B5EF4-FFF2-40B4-BE49-F238E27FC236}">
                <a16:creationId xmlns:a16="http://schemas.microsoft.com/office/drawing/2014/main" id="{58B193C5-AB01-215B-9CC4-7F2852F81912}"/>
              </a:ext>
            </a:extLst>
          </p:cNvPr>
          <p:cNvPicPr>
            <a:picLocks noChangeAspect="1"/>
          </p:cNvPicPr>
          <p:nvPr/>
        </p:nvPicPr>
        <p:blipFill>
          <a:blip r:embed="rId2">
            <a:extLst>
              <a:ext uri="{28A0092B-C50C-407E-A947-70E740481C1C}">
                <a14:useLocalDpi xmlns:a14="http://schemas.microsoft.com/office/drawing/2010/main" val="0"/>
              </a:ext>
            </a:extLst>
          </a:blip>
          <a:srcRect r="2527" b="5278"/>
          <a:stretch/>
        </p:blipFill>
        <p:spPr>
          <a:xfrm rot="5400000">
            <a:off x="5484957" y="-183874"/>
            <a:ext cx="5260689" cy="7225748"/>
          </a:xfrm>
          <a:prstGeom prst="rect">
            <a:avLst/>
          </a:prstGeom>
        </p:spPr>
      </p:pic>
    </p:spTree>
    <p:extLst>
      <p:ext uri="{BB962C8B-B14F-4D97-AF65-F5344CB8AC3E}">
        <p14:creationId xmlns:p14="http://schemas.microsoft.com/office/powerpoint/2010/main" val="1424387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1">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8E114A3-2600-0549-9B42-17263560E297}"/>
              </a:ext>
            </a:extLst>
          </p:cNvPr>
          <p:cNvSpPr>
            <a:spLocks noGrp="1"/>
          </p:cNvSpPr>
          <p:nvPr>
            <p:ph type="title"/>
          </p:nvPr>
        </p:nvSpPr>
        <p:spPr>
          <a:xfrm>
            <a:off x="699715" y="288404"/>
            <a:ext cx="7170656" cy="977442"/>
          </a:xfrm>
        </p:spPr>
        <p:txBody>
          <a:bodyPr vert="horz" lIns="91440" tIns="45720" rIns="91440" bIns="45720" rtlCol="0" anchor="ctr">
            <a:normAutofit/>
          </a:bodyPr>
          <a:lstStyle/>
          <a:p>
            <a:r>
              <a:rPr lang="en-US" sz="3100" dirty="0">
                <a:solidFill>
                  <a:srgbClr val="FFFFFF"/>
                </a:solidFill>
              </a:rPr>
              <a:t>Literatura „dla prawników” (i nie tylko), </a:t>
            </a:r>
            <a:br>
              <a:rPr lang="en-US" sz="3100" dirty="0">
                <a:solidFill>
                  <a:srgbClr val="FFFFFF"/>
                </a:solidFill>
              </a:rPr>
            </a:br>
            <a:r>
              <a:rPr lang="en-US" sz="3100" dirty="0">
                <a:solidFill>
                  <a:srgbClr val="FFFFFF"/>
                </a:solidFill>
              </a:rPr>
              <a:t>wybrane pozycje</a:t>
            </a:r>
          </a:p>
        </p:txBody>
      </p:sp>
      <p:pic>
        <p:nvPicPr>
          <p:cNvPr id="9" name="Obraz 8" descr="Obraz zawierający tekst, wzór, tekstylia, książka&#10;&#10;Zawartość wygenerowana przez sztuczną inteligencję może być niepoprawna.">
            <a:extLst>
              <a:ext uri="{FF2B5EF4-FFF2-40B4-BE49-F238E27FC236}">
                <a16:creationId xmlns:a16="http://schemas.microsoft.com/office/drawing/2014/main" id="{DC5816D1-ABBD-BA94-CCC6-1CD9647A5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181" y="2449281"/>
            <a:ext cx="2266079" cy="3526972"/>
          </a:xfrm>
          <a:prstGeom prst="rect">
            <a:avLst/>
          </a:prstGeom>
        </p:spPr>
      </p:pic>
      <p:pic>
        <p:nvPicPr>
          <p:cNvPr id="7" name="Obraz 6" descr="Obraz zawierający tekst, zrzut ekranu, sztuka&#10;&#10;Zawartość wygenerowana przez sztuczną inteligencję może być niepoprawna.">
            <a:extLst>
              <a:ext uri="{FF2B5EF4-FFF2-40B4-BE49-F238E27FC236}">
                <a16:creationId xmlns:a16="http://schemas.microsoft.com/office/drawing/2014/main" id="{DEE0C5ED-93AF-435E-CCF0-2D3F892FB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734" y="2449281"/>
            <a:ext cx="2292531" cy="3526972"/>
          </a:xfrm>
          <a:prstGeom prst="rect">
            <a:avLst/>
          </a:prstGeom>
        </p:spPr>
      </p:pic>
      <p:pic>
        <p:nvPicPr>
          <p:cNvPr id="11" name="Obraz 10" descr="Obraz zawierający tekst, zieleń, Czcionka, typografia&#10;&#10;Zawartość wygenerowana przez sztuczną inteligencję może być niepoprawna.">
            <a:extLst>
              <a:ext uri="{FF2B5EF4-FFF2-40B4-BE49-F238E27FC236}">
                <a16:creationId xmlns:a16="http://schemas.microsoft.com/office/drawing/2014/main" id="{20054B55-1EAE-7CC7-F330-0F1954663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0740" y="2449281"/>
            <a:ext cx="2645229" cy="3526972"/>
          </a:xfrm>
          <a:prstGeom prst="rect">
            <a:avLst/>
          </a:prstGeom>
        </p:spPr>
      </p:pic>
    </p:spTree>
    <p:extLst>
      <p:ext uri="{BB962C8B-B14F-4D97-AF65-F5344CB8AC3E}">
        <p14:creationId xmlns:p14="http://schemas.microsoft.com/office/powerpoint/2010/main" val="122833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1837F3-831C-C7AD-4A7A-20704F7AB03F}"/>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Rectangle 18">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0">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2">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62966509-3FEB-44E7-EEF5-8D9A3F11CA3B}"/>
              </a:ext>
            </a:extLst>
          </p:cNvPr>
          <p:cNvSpPr>
            <a:spLocks noGrp="1"/>
          </p:cNvSpPr>
          <p:nvPr>
            <p:ph type="title"/>
          </p:nvPr>
        </p:nvSpPr>
        <p:spPr>
          <a:xfrm>
            <a:off x="660042" y="2945176"/>
            <a:ext cx="2878688" cy="2757975"/>
          </a:xfrm>
          <a:prstGeom prst="ellipse">
            <a:avLst/>
          </a:prstGeom>
        </p:spPr>
        <p:txBody>
          <a:bodyPr vert="horz" lIns="91440" tIns="45720" rIns="91440" bIns="45720" rtlCol="0" anchor="t">
            <a:normAutofit/>
          </a:bodyPr>
          <a:lstStyle/>
          <a:p>
            <a:r>
              <a:rPr lang="en-US" sz="2200">
                <a:solidFill>
                  <a:srgbClr val="FFFFFF"/>
                </a:solidFill>
              </a:rPr>
              <a:t>Literatura </a:t>
            </a:r>
            <a:br>
              <a:rPr lang="en-US" sz="2200">
                <a:solidFill>
                  <a:srgbClr val="FFFFFF"/>
                </a:solidFill>
              </a:rPr>
            </a:br>
            <a:r>
              <a:rPr lang="en-US" sz="2200">
                <a:solidFill>
                  <a:srgbClr val="FFFFFF"/>
                </a:solidFill>
              </a:rPr>
              <a:t>„dla prawników” </a:t>
            </a:r>
            <a:br>
              <a:rPr lang="en-US" sz="2200">
                <a:solidFill>
                  <a:srgbClr val="FFFFFF"/>
                </a:solidFill>
              </a:rPr>
            </a:br>
            <a:r>
              <a:rPr lang="en-US" sz="2200">
                <a:solidFill>
                  <a:srgbClr val="FFFFFF"/>
                </a:solidFill>
              </a:rPr>
              <a:t>(i nie tylko), </a:t>
            </a:r>
            <a:br>
              <a:rPr lang="en-US" sz="2200">
                <a:solidFill>
                  <a:srgbClr val="FFFFFF"/>
                </a:solidFill>
              </a:rPr>
            </a:br>
            <a:r>
              <a:rPr lang="en-US" sz="2200">
                <a:solidFill>
                  <a:srgbClr val="FFFFFF"/>
                </a:solidFill>
              </a:rPr>
              <a:t>wybrane pozycje</a:t>
            </a:r>
          </a:p>
        </p:txBody>
      </p:sp>
      <p:pic>
        <p:nvPicPr>
          <p:cNvPr id="12" name="Obraz 11" descr="Obraz zawierający tekst, sztuka, plakat, człowiek&#10;&#10;Zawartość wygenerowana przez sztuczną inteligencję może być niepoprawna.">
            <a:extLst>
              <a:ext uri="{FF2B5EF4-FFF2-40B4-BE49-F238E27FC236}">
                <a16:creationId xmlns:a16="http://schemas.microsoft.com/office/drawing/2014/main" id="{FBFD2E90-9CE6-BB3B-1AD3-AD6896EDE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17" y="1196662"/>
            <a:ext cx="3147413" cy="4464416"/>
          </a:xfrm>
          <a:prstGeom prst="rect">
            <a:avLst/>
          </a:prstGeom>
        </p:spPr>
      </p:pic>
      <p:pic>
        <p:nvPicPr>
          <p:cNvPr id="4" name="Obraz 3" descr="Obraz zawierający tekst, Ludzka twarz, osoba, Publikacja&#10;&#10;Zawartość wygenerowana przez sztuczną inteligencję może być niepoprawna.">
            <a:extLst>
              <a:ext uri="{FF2B5EF4-FFF2-40B4-BE49-F238E27FC236}">
                <a16:creationId xmlns:a16="http://schemas.microsoft.com/office/drawing/2014/main" id="{2DE7A315-296B-CC33-5C1E-038B3036A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414" y="952840"/>
            <a:ext cx="3141973" cy="4952321"/>
          </a:xfrm>
          <a:prstGeom prst="rect">
            <a:avLst/>
          </a:prstGeom>
        </p:spPr>
      </p:pic>
    </p:spTree>
    <p:extLst>
      <p:ext uri="{BB962C8B-B14F-4D97-AF65-F5344CB8AC3E}">
        <p14:creationId xmlns:p14="http://schemas.microsoft.com/office/powerpoint/2010/main" val="3455059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ytuł 1">
            <a:extLst>
              <a:ext uri="{FF2B5EF4-FFF2-40B4-BE49-F238E27FC236}">
                <a16:creationId xmlns:a16="http://schemas.microsoft.com/office/drawing/2014/main" id="{091DCBBF-1AA6-B2EA-08A6-3F7D61197F9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Literatura piękna?</a:t>
            </a:r>
          </a:p>
        </p:txBody>
      </p:sp>
      <p:pic>
        <p:nvPicPr>
          <p:cNvPr id="5" name="Obraz 4" descr="Obraz zawierający tekst, Jaskrawoniebieski, Majorelle blue, Czcionka&#10;&#10;Zawartość wygenerowana przez sztuczną inteligencję może być niepoprawna.">
            <a:extLst>
              <a:ext uri="{FF2B5EF4-FFF2-40B4-BE49-F238E27FC236}">
                <a16:creationId xmlns:a16="http://schemas.microsoft.com/office/drawing/2014/main" id="{D7A2CFDD-723D-3D50-A8F0-B56D4531C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428" y="638055"/>
            <a:ext cx="7225748" cy="5581890"/>
          </a:xfrm>
          <a:prstGeom prst="rect">
            <a:avLst/>
          </a:prstGeom>
        </p:spPr>
      </p:pic>
    </p:spTree>
    <p:extLst>
      <p:ext uri="{BB962C8B-B14F-4D97-AF65-F5344CB8AC3E}">
        <p14:creationId xmlns:p14="http://schemas.microsoft.com/office/powerpoint/2010/main" val="182519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7CE2F3-7BC0-5CEF-AE87-7E49DE163BEC}"/>
              </a:ext>
            </a:extLst>
          </p:cNvPr>
          <p:cNvSpPr>
            <a:spLocks noGrp="1"/>
          </p:cNvSpPr>
          <p:nvPr>
            <p:ph type="title"/>
          </p:nvPr>
        </p:nvSpPr>
        <p:spPr/>
        <p:txBody>
          <a:bodyPr/>
          <a:lstStyle/>
          <a:p>
            <a:r>
              <a:rPr lang="pl-PL" dirty="0"/>
              <a:t>Wybrane zagadnienia poruszane podczas zajęć</a:t>
            </a:r>
          </a:p>
        </p:txBody>
      </p:sp>
      <p:sp>
        <p:nvSpPr>
          <p:cNvPr id="3" name="Symbol zastępczy zawartości 2">
            <a:extLst>
              <a:ext uri="{FF2B5EF4-FFF2-40B4-BE49-F238E27FC236}">
                <a16:creationId xmlns:a16="http://schemas.microsoft.com/office/drawing/2014/main" id="{9EA348D8-986C-4E3A-AB95-D000DA508102}"/>
              </a:ext>
            </a:extLst>
          </p:cNvPr>
          <p:cNvSpPr>
            <a:spLocks noGrp="1"/>
          </p:cNvSpPr>
          <p:nvPr>
            <p:ph idx="1"/>
          </p:nvPr>
        </p:nvSpPr>
        <p:spPr/>
        <p:txBody>
          <a:bodyPr>
            <a:normAutofit fontScale="92500" lnSpcReduction="10000"/>
          </a:bodyPr>
          <a:lstStyle/>
          <a:p>
            <a:pPr algn="just"/>
            <a:r>
              <a:rPr lang="pl-PL" dirty="0"/>
              <a:t>Retoryka, emisja głosu, rozumowania prawnicze (znaczenie umiejętności dla wykorzystania wiedzy prawniczej)</a:t>
            </a:r>
          </a:p>
          <a:p>
            <a:pPr algn="just"/>
            <a:r>
              <a:rPr lang="pl-PL" dirty="0"/>
              <a:t>Czy można „nauczyć się” dobrego komunikowania, w tym przemawiania?</a:t>
            </a:r>
          </a:p>
          <a:p>
            <a:pPr algn="just"/>
            <a:r>
              <a:rPr lang="pl-PL" dirty="0"/>
              <a:t>Deontologia i etyka wykonywania zawodu</a:t>
            </a:r>
          </a:p>
          <a:p>
            <a:pPr algn="just"/>
            <a:r>
              <a:rPr lang="pl-PL" dirty="0"/>
              <a:t>Prakseologia dobrego mówienia jako element prakseologii pracy adwokata</a:t>
            </a:r>
          </a:p>
          <a:p>
            <a:pPr algn="just"/>
            <a:r>
              <a:rPr lang="pl-PL" dirty="0"/>
              <a:t>Ramy prawne wykonywania zawodu adwokata związane z „mówieniem”</a:t>
            </a:r>
          </a:p>
          <a:p>
            <a:pPr algn="just"/>
            <a:r>
              <a:rPr lang="pl-PL" dirty="0"/>
              <a:t>„Mówienie” jako marka adwokata; słynne mowy obrończe</a:t>
            </a:r>
          </a:p>
          <a:p>
            <a:pPr algn="just"/>
            <a:r>
              <a:rPr lang="pl-PL" dirty="0"/>
              <a:t>Czego nie mówić? Jak nie mówić? Kiedy „milczenie jest złotem”?</a:t>
            </a:r>
          </a:p>
          <a:p>
            <a:pPr algn="just"/>
            <a:r>
              <a:rPr lang="pl-PL" dirty="0"/>
              <a:t>Retoryka adwokacka: między idealizmem a pragmatyzmem</a:t>
            </a:r>
          </a:p>
          <a:p>
            <a:pPr algn="just"/>
            <a:r>
              <a:rPr lang="pl-PL" dirty="0"/>
              <a:t>Pytania i odpowiedzi. Dyskusja</a:t>
            </a:r>
          </a:p>
        </p:txBody>
      </p:sp>
    </p:spTree>
    <p:extLst>
      <p:ext uri="{BB962C8B-B14F-4D97-AF65-F5344CB8AC3E}">
        <p14:creationId xmlns:p14="http://schemas.microsoft.com/office/powerpoint/2010/main" val="1627664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7F58CE-C4E6-924F-B97A-97542314ED4F}"/>
              </a:ext>
            </a:extLst>
          </p:cNvPr>
          <p:cNvSpPr>
            <a:spLocks noGrp="1"/>
          </p:cNvSpPr>
          <p:nvPr>
            <p:ph type="title"/>
          </p:nvPr>
        </p:nvSpPr>
        <p:spPr/>
        <p:txBody>
          <a:bodyPr/>
          <a:lstStyle/>
          <a:p>
            <a:r>
              <a:rPr lang="pl-PL" dirty="0"/>
              <a:t>Emisja głosu…</a:t>
            </a:r>
          </a:p>
        </p:txBody>
      </p:sp>
      <p:pic>
        <p:nvPicPr>
          <p:cNvPr id="5" name="Symbol zastępczy zawartości 4" descr="Obraz zawierający tekst, Ludzka twarz, plakat, kobieta&#10;&#10;Zawartość wygenerowana przez sztuczną inteligencję może być niepoprawna.">
            <a:extLst>
              <a:ext uri="{FF2B5EF4-FFF2-40B4-BE49-F238E27FC236}">
                <a16:creationId xmlns:a16="http://schemas.microsoft.com/office/drawing/2014/main" id="{F98D75E0-EF3E-E17C-8977-EC01077148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63648"/>
            <a:ext cx="3073476" cy="4351338"/>
          </a:xfrm>
        </p:spPr>
      </p:pic>
      <p:sp>
        <p:nvSpPr>
          <p:cNvPr id="3" name="pole tekstowe 2">
            <a:extLst>
              <a:ext uri="{FF2B5EF4-FFF2-40B4-BE49-F238E27FC236}">
                <a16:creationId xmlns:a16="http://schemas.microsoft.com/office/drawing/2014/main" id="{E099AE94-692A-93B5-ADB1-1C524D88AA41}"/>
              </a:ext>
            </a:extLst>
          </p:cNvPr>
          <p:cNvSpPr txBox="1"/>
          <p:nvPr/>
        </p:nvSpPr>
        <p:spPr>
          <a:xfrm>
            <a:off x="4813540" y="888521"/>
            <a:ext cx="6418052" cy="2031325"/>
          </a:xfrm>
          <a:prstGeom prst="rect">
            <a:avLst/>
          </a:prstGeom>
          <a:noFill/>
        </p:spPr>
        <p:txBody>
          <a:bodyPr wrap="square" rtlCol="0">
            <a:spAutoFit/>
          </a:bodyPr>
          <a:lstStyle/>
          <a:p>
            <a:pPr marL="285750" indent="-285750">
              <a:buFont typeface="Arial" panose="020B0604020202020204" pitchFamily="34" charset="0"/>
              <a:buChar char="•"/>
            </a:pPr>
            <a:r>
              <a:rPr lang="pl-PL" dirty="0"/>
              <a:t>Wymowa</a:t>
            </a:r>
          </a:p>
          <a:p>
            <a:pPr marL="285750" indent="-285750">
              <a:buFont typeface="Arial" panose="020B0604020202020204" pitchFamily="34" charset="0"/>
              <a:buChar char="•"/>
            </a:pPr>
            <a:r>
              <a:rPr lang="pl-PL" dirty="0"/>
              <a:t>Intonacja</a:t>
            </a:r>
          </a:p>
          <a:p>
            <a:pPr marL="285750" indent="-285750">
              <a:buFont typeface="Arial" panose="020B0604020202020204" pitchFamily="34" charset="0"/>
              <a:buChar char="•"/>
            </a:pPr>
            <a:r>
              <a:rPr lang="pl-PL" dirty="0"/>
              <a:t>Artykulacja</a:t>
            </a:r>
          </a:p>
          <a:p>
            <a:pPr marL="285750" indent="-285750">
              <a:buFont typeface="Arial" panose="020B0604020202020204" pitchFamily="34" charset="0"/>
              <a:buChar char="•"/>
            </a:pPr>
            <a:r>
              <a:rPr lang="pl-PL" dirty="0"/>
              <a:t>Akcentacja</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endParaRPr lang="pl-PL" dirty="0"/>
          </a:p>
        </p:txBody>
      </p:sp>
      <p:sp>
        <p:nvSpPr>
          <p:cNvPr id="4" name="pole tekstowe 3">
            <a:extLst>
              <a:ext uri="{FF2B5EF4-FFF2-40B4-BE49-F238E27FC236}">
                <a16:creationId xmlns:a16="http://schemas.microsoft.com/office/drawing/2014/main" id="{8D54A147-DA9E-B540-DC68-7B2D90925561}"/>
              </a:ext>
            </a:extLst>
          </p:cNvPr>
          <p:cNvSpPr txBox="1"/>
          <p:nvPr/>
        </p:nvSpPr>
        <p:spPr>
          <a:xfrm>
            <a:off x="4546121" y="2475781"/>
            <a:ext cx="6685471" cy="1477328"/>
          </a:xfrm>
          <a:prstGeom prst="rect">
            <a:avLst/>
          </a:prstGeom>
          <a:noFill/>
        </p:spPr>
        <p:txBody>
          <a:bodyPr wrap="square" rtlCol="0">
            <a:spAutoFit/>
          </a:bodyPr>
          <a:lstStyle/>
          <a:p>
            <a:r>
              <a:rPr lang="pl-PL" dirty="0"/>
              <a:t>Logopedia:</a:t>
            </a:r>
          </a:p>
          <a:p>
            <a:endParaRPr lang="pl-PL" dirty="0"/>
          </a:p>
          <a:p>
            <a:pPr marL="342900" indent="-342900">
              <a:buAutoNum type="arabicParenR"/>
            </a:pPr>
            <a:r>
              <a:rPr lang="pl-PL" dirty="0"/>
              <a:t>prawidłowa pozycja spoczynkowa języka</a:t>
            </a:r>
          </a:p>
          <a:p>
            <a:pPr marL="342900" indent="-342900">
              <a:buAutoNum type="arabicParenR"/>
            </a:pPr>
            <a:r>
              <a:rPr lang="pl-PL" dirty="0"/>
              <a:t>poprawa dykcji, wydłużenie formy wydechowej (ćwiczenia)</a:t>
            </a:r>
          </a:p>
          <a:p>
            <a:pPr marL="342900" indent="-342900">
              <a:buAutoNum type="arabicParenR"/>
            </a:pPr>
            <a:r>
              <a:rPr lang="pl-PL" dirty="0"/>
              <a:t>praktyczne porady</a:t>
            </a:r>
          </a:p>
        </p:txBody>
      </p:sp>
    </p:spTree>
    <p:extLst>
      <p:ext uri="{BB962C8B-B14F-4D97-AF65-F5344CB8AC3E}">
        <p14:creationId xmlns:p14="http://schemas.microsoft.com/office/powerpoint/2010/main" val="420349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3E09D14D-4FE3-F35F-A845-7F1ACDDAD8C1}"/>
              </a:ext>
            </a:extLst>
          </p:cNvPr>
          <p:cNvPicPr>
            <a:picLocks noChangeAspect="1"/>
          </p:cNvPicPr>
          <p:nvPr/>
        </p:nvPicPr>
        <p:blipFill>
          <a:blip r:embed="rId2"/>
          <a:stretch>
            <a:fillRect/>
          </a:stretch>
        </p:blipFill>
        <p:spPr>
          <a:xfrm>
            <a:off x="2161626" y="556811"/>
            <a:ext cx="7868748" cy="5744377"/>
          </a:xfrm>
          <a:prstGeom prst="rect">
            <a:avLst/>
          </a:prstGeom>
        </p:spPr>
      </p:pic>
    </p:spTree>
    <p:extLst>
      <p:ext uri="{BB962C8B-B14F-4D97-AF65-F5344CB8AC3E}">
        <p14:creationId xmlns:p14="http://schemas.microsoft.com/office/powerpoint/2010/main" val="4061600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76439E9F-3997-4845-07AC-1944039050DC}"/>
              </a:ext>
            </a:extLst>
          </p:cNvPr>
          <p:cNvPicPr>
            <a:picLocks noChangeAspect="1"/>
          </p:cNvPicPr>
          <p:nvPr/>
        </p:nvPicPr>
        <p:blipFill>
          <a:blip r:embed="rId2"/>
          <a:stretch>
            <a:fillRect/>
          </a:stretch>
        </p:blipFill>
        <p:spPr>
          <a:xfrm>
            <a:off x="2579298" y="147395"/>
            <a:ext cx="6395280" cy="6115381"/>
          </a:xfrm>
          <a:prstGeom prst="rect">
            <a:avLst/>
          </a:prstGeom>
        </p:spPr>
      </p:pic>
    </p:spTree>
    <p:extLst>
      <p:ext uri="{BB962C8B-B14F-4D97-AF65-F5344CB8AC3E}">
        <p14:creationId xmlns:p14="http://schemas.microsoft.com/office/powerpoint/2010/main" val="1264848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726674-63CD-802C-4293-B36210B4B15C}"/>
              </a:ext>
            </a:extLst>
          </p:cNvPr>
          <p:cNvSpPr>
            <a:spLocks noGrp="1"/>
          </p:cNvSpPr>
          <p:nvPr>
            <p:ph type="title"/>
          </p:nvPr>
        </p:nvSpPr>
        <p:spPr/>
        <p:txBody>
          <a:bodyPr/>
          <a:lstStyle/>
          <a:p>
            <a:r>
              <a:rPr lang="pl-PL" dirty="0"/>
              <a:t>Przydatne „triki” i czy w ogóle warto?</a:t>
            </a:r>
          </a:p>
        </p:txBody>
      </p:sp>
      <p:sp>
        <p:nvSpPr>
          <p:cNvPr id="3" name="Symbol zastępczy zawartości 2">
            <a:extLst>
              <a:ext uri="{FF2B5EF4-FFF2-40B4-BE49-F238E27FC236}">
                <a16:creationId xmlns:a16="http://schemas.microsoft.com/office/drawing/2014/main" id="{7B0B31D6-B918-B079-6AE7-7AC10955EF0D}"/>
              </a:ext>
            </a:extLst>
          </p:cNvPr>
          <p:cNvSpPr>
            <a:spLocks noGrp="1"/>
          </p:cNvSpPr>
          <p:nvPr>
            <p:ph idx="1"/>
          </p:nvPr>
        </p:nvSpPr>
        <p:spPr/>
        <p:txBody>
          <a:bodyPr/>
          <a:lstStyle/>
          <a:p>
            <a:pPr marL="0" indent="0" algn="l">
              <a:buNone/>
            </a:pPr>
            <a:r>
              <a:rPr lang="pl-PL" i="0" u="none" strike="noStrike" dirty="0">
                <a:effectLst/>
                <a:latin typeface="Open Sans" panose="020B0606030504020204" pitchFamily="34" charset="0"/>
              </a:rPr>
              <a:t>1.trik</a:t>
            </a:r>
            <a:r>
              <a:rPr lang="pl-PL" i="0" dirty="0">
                <a:effectLst/>
                <a:latin typeface="Open Sans" panose="020B0606030504020204" pitchFamily="34" charset="0"/>
              </a:rPr>
              <a:t>, </a:t>
            </a:r>
            <a:r>
              <a:rPr lang="pl-PL" i="0" u="none" strike="noStrike" dirty="0">
                <a:effectLst/>
                <a:latin typeface="Open Sans" panose="020B0606030504020204" pitchFamily="34" charset="0"/>
              </a:rPr>
              <a:t>trick</a:t>
            </a:r>
            <a:r>
              <a:rPr lang="pl-PL" i="0" dirty="0">
                <a:effectLst/>
                <a:latin typeface="Open Sans" panose="020B0606030504020204" pitchFamily="34" charset="0"/>
              </a:rPr>
              <a:t> [</a:t>
            </a:r>
            <a:r>
              <a:rPr lang="pl-PL" i="1" dirty="0">
                <a:effectLst/>
                <a:latin typeface="Open Sans" panose="020B0606030504020204" pitchFamily="34" charset="0"/>
              </a:rPr>
              <a:t>wym.</a:t>
            </a:r>
            <a:r>
              <a:rPr lang="pl-PL" i="0" dirty="0">
                <a:effectLst/>
                <a:latin typeface="Open Sans" panose="020B0606030504020204" pitchFamily="34" charset="0"/>
              </a:rPr>
              <a:t> trik]1. «zabieg mający na celu osiągnięcie specjalnego efektu, stosowany zwłaszcza w filmie»</a:t>
            </a:r>
          </a:p>
          <a:p>
            <a:pPr marL="0" indent="0" algn="l">
              <a:buNone/>
            </a:pPr>
            <a:r>
              <a:rPr lang="pl-PL" i="0" dirty="0">
                <a:effectLst/>
                <a:latin typeface="Open Sans" panose="020B0606030504020204" pitchFamily="34" charset="0"/>
              </a:rPr>
              <a:t>2. «sprytne posunięcie służące osiągnięciu jakiegoś celu»</a:t>
            </a:r>
          </a:p>
          <a:p>
            <a:pPr marL="0" indent="0" algn="l">
              <a:buNone/>
            </a:pPr>
            <a:r>
              <a:rPr lang="pl-PL" dirty="0">
                <a:latin typeface="Open Sans" panose="020B0606030504020204" pitchFamily="34" charset="0"/>
              </a:rPr>
              <a:t>Słownik Języka Polskiego PWN</a:t>
            </a:r>
          </a:p>
          <a:p>
            <a:pPr marL="0" indent="0" algn="l">
              <a:buNone/>
            </a:pPr>
            <a:endParaRPr lang="pl-PL" i="0" dirty="0">
              <a:effectLst/>
              <a:latin typeface="Open Sans" panose="020B0606030504020204" pitchFamily="34" charset="0"/>
            </a:endParaRPr>
          </a:p>
          <a:p>
            <a:r>
              <a:rPr lang="pl-PL" dirty="0">
                <a:latin typeface="Open Sans" panose="020B0606030504020204" pitchFamily="34" charset="0"/>
              </a:rPr>
              <a:t>u</a:t>
            </a:r>
            <a:r>
              <a:rPr lang="pl-PL" i="0" dirty="0">
                <a:effectLst/>
                <a:latin typeface="Open Sans" panose="020B0606030504020204" pitchFamily="34" charset="0"/>
              </a:rPr>
              <a:t>miar jako naczelna zasada</a:t>
            </a:r>
          </a:p>
          <a:p>
            <a:r>
              <a:rPr lang="pl-PL" i="0" dirty="0">
                <a:effectLst/>
                <a:latin typeface="Open Sans" panose="020B0606030504020204" pitchFamily="34" charset="0"/>
              </a:rPr>
              <a:t>np. </a:t>
            </a:r>
            <a:r>
              <a:rPr lang="pl-PL" dirty="0">
                <a:latin typeface="Open Sans" panose="020B0606030504020204" pitchFamily="34" charset="0"/>
              </a:rPr>
              <a:t>„okulary”, „trzymanie długopisu”, „pochylenie się”, </a:t>
            </a:r>
            <a:br>
              <a:rPr lang="pl-PL" dirty="0">
                <a:latin typeface="Open Sans" panose="020B0606030504020204" pitchFamily="34" charset="0"/>
              </a:rPr>
            </a:br>
            <a:r>
              <a:rPr lang="pl-PL" dirty="0">
                <a:latin typeface="Open Sans" panose="020B0606030504020204" pitchFamily="34" charset="0"/>
              </a:rPr>
              <a:t>„pauza”, „gestykulacja”, „spojrzenie”, „uniesienie”</a:t>
            </a:r>
          </a:p>
          <a:p>
            <a:r>
              <a:rPr lang="pl-PL" dirty="0">
                <a:latin typeface="Open Sans" panose="020B0606030504020204" pitchFamily="34" charset="0"/>
              </a:rPr>
              <a:t>f</a:t>
            </a:r>
            <a:r>
              <a:rPr lang="pl-PL" i="0" dirty="0">
                <a:effectLst/>
                <a:latin typeface="Open Sans" panose="020B0606030504020204" pitchFamily="34" charset="0"/>
              </a:rPr>
              <a:t>razeologizmy, </a:t>
            </a:r>
            <a:r>
              <a:rPr lang="pl-PL" dirty="0">
                <a:latin typeface="Open Sans" panose="020B0606030504020204" pitchFamily="34" charset="0"/>
              </a:rPr>
              <a:t>zapożyczenia z języków obcych</a:t>
            </a:r>
            <a:endParaRPr lang="pl-PL" i="0" dirty="0">
              <a:effectLst/>
              <a:latin typeface="Open Sans" panose="020B0606030504020204" pitchFamily="34" charset="0"/>
            </a:endParaRPr>
          </a:p>
          <a:p>
            <a:endParaRPr lang="pl-PL" dirty="0"/>
          </a:p>
        </p:txBody>
      </p:sp>
    </p:spTree>
    <p:extLst>
      <p:ext uri="{BB962C8B-B14F-4D97-AF65-F5344CB8AC3E}">
        <p14:creationId xmlns:p14="http://schemas.microsoft.com/office/powerpoint/2010/main" val="3584484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1B6F66D-32ED-BA14-898B-124D588DF8B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Sentencje łacińskie i inne powiedzenia prawnicze</a:t>
            </a:r>
          </a:p>
        </p:txBody>
      </p:sp>
      <p:pic>
        <p:nvPicPr>
          <p:cNvPr id="5" name="Obraz 4">
            <a:extLst>
              <a:ext uri="{FF2B5EF4-FFF2-40B4-BE49-F238E27FC236}">
                <a16:creationId xmlns:a16="http://schemas.microsoft.com/office/drawing/2014/main" id="{FD6B2A9A-1C0E-615B-B678-372D21302AD7}"/>
              </a:ext>
            </a:extLst>
          </p:cNvPr>
          <p:cNvPicPr>
            <a:picLocks noChangeAspect="1"/>
          </p:cNvPicPr>
          <p:nvPr/>
        </p:nvPicPr>
        <p:blipFill>
          <a:blip r:embed="rId2"/>
          <a:stretch>
            <a:fillRect/>
          </a:stretch>
        </p:blipFill>
        <p:spPr>
          <a:xfrm>
            <a:off x="6190764" y="643466"/>
            <a:ext cx="3953804" cy="5568739"/>
          </a:xfrm>
          <a:prstGeom prst="rect">
            <a:avLst/>
          </a:prstGeom>
        </p:spPr>
      </p:pic>
    </p:spTree>
    <p:extLst>
      <p:ext uri="{BB962C8B-B14F-4D97-AF65-F5344CB8AC3E}">
        <p14:creationId xmlns:p14="http://schemas.microsoft.com/office/powerpoint/2010/main" val="5179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F8FCCE-5800-4EC7-2920-0CBF1EA2C60F}"/>
              </a:ext>
            </a:extLst>
          </p:cNvPr>
          <p:cNvSpPr>
            <a:spLocks noGrp="1"/>
          </p:cNvSpPr>
          <p:nvPr>
            <p:ph type="title"/>
          </p:nvPr>
        </p:nvSpPr>
        <p:spPr/>
        <p:txBody>
          <a:bodyPr/>
          <a:lstStyle/>
          <a:p>
            <a:r>
              <a:rPr lang="pl-PL" dirty="0"/>
              <a:t>Co to jest retoryka?</a:t>
            </a:r>
          </a:p>
        </p:txBody>
      </p:sp>
      <p:sp>
        <p:nvSpPr>
          <p:cNvPr id="3" name="Symbol zastępczy zawartości 2">
            <a:extLst>
              <a:ext uri="{FF2B5EF4-FFF2-40B4-BE49-F238E27FC236}">
                <a16:creationId xmlns:a16="http://schemas.microsoft.com/office/drawing/2014/main" id="{85BD8ACF-2CE0-7196-9A89-88EC38704CFD}"/>
              </a:ext>
            </a:extLst>
          </p:cNvPr>
          <p:cNvSpPr>
            <a:spLocks noGrp="1"/>
          </p:cNvSpPr>
          <p:nvPr>
            <p:ph idx="1"/>
          </p:nvPr>
        </p:nvSpPr>
        <p:spPr/>
        <p:txBody>
          <a:bodyPr>
            <a:normAutofit fontScale="92500" lnSpcReduction="20000"/>
          </a:bodyPr>
          <a:lstStyle/>
          <a:p>
            <a:pPr algn="just"/>
            <a:r>
              <a:rPr lang="pl-PL" dirty="0"/>
              <a:t>Barbara Sobczak: „Począwszy od starożytności, retoryka rozumiana jest jako system wiedzy, pojęć oraz reguł tworzenia i analizowania tekstów, głównie językowych, a jej celem jest </a:t>
            </a:r>
            <a:r>
              <a:rPr lang="pl-PL" b="1" dirty="0"/>
              <a:t>umiejętność dobrego mówienia</a:t>
            </a:r>
            <a:r>
              <a:rPr lang="pl-PL" dirty="0"/>
              <a:t> (</a:t>
            </a:r>
            <a:r>
              <a:rPr lang="pl-PL" i="1" dirty="0"/>
              <a:t>ars bene dicendi</a:t>
            </a:r>
            <a:r>
              <a:rPr lang="pl-PL" dirty="0"/>
              <a:t>). Przy czym „dobre” oznacza tutaj przede wszystkim skuteczne, a więc przekonujące”. </a:t>
            </a:r>
          </a:p>
          <a:p>
            <a:pPr algn="just"/>
            <a:r>
              <a:rPr lang="pl-PL" dirty="0"/>
              <a:t>Platon: „sztuka prowadzenia dusz ludzkich za pomocą słów”.</a:t>
            </a:r>
          </a:p>
          <a:p>
            <a:pPr algn="just"/>
            <a:r>
              <a:rPr lang="pl-PL" dirty="0"/>
              <a:t>Arystoteles: „umiejętność metodycznego odkrywania tego, co </a:t>
            </a:r>
            <a:br>
              <a:rPr lang="pl-PL" dirty="0"/>
            </a:br>
            <a:r>
              <a:rPr lang="pl-PL" dirty="0"/>
              <a:t>w odniesieniu do każdego przedmiotu może być przekonywające”.</a:t>
            </a:r>
          </a:p>
          <a:p>
            <a:pPr algn="just"/>
            <a:r>
              <a:rPr lang="pl-PL" dirty="0"/>
              <a:t>Kwintylian: „wiedza, jak poprawnie wynajdywać, porządkować, wypowiadać (w sensie: w dobrej formie językowej), […] i godnie zaprezentować (dowolny tekst).</a:t>
            </a:r>
          </a:p>
          <a:p>
            <a:pPr marL="0" indent="0" algn="just">
              <a:buNone/>
            </a:pPr>
            <a:r>
              <a:rPr lang="pl-PL" dirty="0"/>
              <a:t>Za: B. Sobczak, </a:t>
            </a:r>
            <a:r>
              <a:rPr lang="pl-PL" i="1" dirty="0"/>
              <a:t>Retoryka a niejęzykowe środki komunikacji</a:t>
            </a:r>
            <a:r>
              <a:rPr lang="pl-PL" dirty="0"/>
              <a:t>, „Poznańskie Studia Polonistyczne. Seria Językoznawcza” XV(XXXV), s. 57. </a:t>
            </a:r>
          </a:p>
          <a:p>
            <a:endParaRPr lang="pl-PL" dirty="0"/>
          </a:p>
        </p:txBody>
      </p:sp>
    </p:spTree>
    <p:extLst>
      <p:ext uri="{BB962C8B-B14F-4D97-AF65-F5344CB8AC3E}">
        <p14:creationId xmlns:p14="http://schemas.microsoft.com/office/powerpoint/2010/main" val="1858326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446D46-BA6D-F92C-AB2E-F161D8FC12D4}"/>
              </a:ext>
            </a:extLst>
          </p:cNvPr>
          <p:cNvSpPr>
            <a:spLocks noGrp="1"/>
          </p:cNvSpPr>
          <p:nvPr>
            <p:ph type="title"/>
          </p:nvPr>
        </p:nvSpPr>
        <p:spPr/>
        <p:txBody>
          <a:bodyPr/>
          <a:lstStyle/>
          <a:p>
            <a:r>
              <a:rPr lang="pl-PL" dirty="0"/>
              <a:t>Dyskursywna tożsamość prawa i prawników?</a:t>
            </a:r>
          </a:p>
        </p:txBody>
      </p:sp>
      <p:sp>
        <p:nvSpPr>
          <p:cNvPr id="3" name="Symbol zastępczy zawartości 2">
            <a:extLst>
              <a:ext uri="{FF2B5EF4-FFF2-40B4-BE49-F238E27FC236}">
                <a16:creationId xmlns:a16="http://schemas.microsoft.com/office/drawing/2014/main" id="{77522648-1ECA-74BF-E6A8-C56572F0834B}"/>
              </a:ext>
            </a:extLst>
          </p:cNvPr>
          <p:cNvSpPr>
            <a:spLocks noGrp="1"/>
          </p:cNvSpPr>
          <p:nvPr>
            <p:ph idx="1"/>
          </p:nvPr>
        </p:nvSpPr>
        <p:spPr/>
        <p:txBody>
          <a:bodyPr>
            <a:normAutofit fontScale="70000" lnSpcReduction="20000"/>
          </a:bodyPr>
          <a:lstStyle/>
          <a:p>
            <a:r>
              <a:rPr lang="pl-PL" dirty="0"/>
              <a:t>Perswazyjność, intertekstualność, metatekstowość (dialogiczność)</a:t>
            </a:r>
          </a:p>
          <a:p>
            <a:r>
              <a:rPr lang="pl-PL" dirty="0"/>
              <a:t>Podczas każdej debaty wypracowujemy rezultaty znacznie przekraczające nasze pierwotne założenia poznawcze.</a:t>
            </a:r>
          </a:p>
          <a:p>
            <a:r>
              <a:rPr lang="pl-PL" dirty="0"/>
              <a:t>Cele debaty (oczekiwane), skutki debaty (rzeczywiste wyniki).</a:t>
            </a:r>
          </a:p>
          <a:p>
            <a:r>
              <a:rPr lang="pl-PL" dirty="0"/>
              <a:t>Dyskusja to inaczej badanie, rozwiązywanie, rozstrzyganie, wyjaśnianie.</a:t>
            </a:r>
          </a:p>
          <a:p>
            <a:r>
              <a:rPr lang="pl-PL" dirty="0"/>
              <a:t>„Spór fakultetów” Kanta.</a:t>
            </a:r>
          </a:p>
          <a:p>
            <a:r>
              <a:rPr lang="pl-PL" dirty="0"/>
              <a:t>„proces, dzięki któremu możemy zbliżyć się do poznania prawa takiego, jakim ono jest”</a:t>
            </a:r>
          </a:p>
          <a:p>
            <a:r>
              <a:rPr lang="pl-PL" dirty="0"/>
              <a:t>„debata o prawie może zostać uznana za źródło prawa w znaczeniu funkcjonalnym”</a:t>
            </a:r>
          </a:p>
          <a:p>
            <a:r>
              <a:rPr lang="pl-PL" dirty="0"/>
              <a:t>„Czy można przyjąć, że debata nie tylko umożliwia poznanie prawa, lecz w istocie współkształtuje je i jest jego nieodłączną treścią?”</a:t>
            </a:r>
          </a:p>
          <a:p>
            <a:r>
              <a:rPr lang="pl-PL" dirty="0"/>
              <a:t>„Prawnik retor” nie tylko jako interpretator, ale w pewnych sytuacjach granicznych także prawotwórca?</a:t>
            </a:r>
          </a:p>
          <a:p>
            <a:pPr marL="0" indent="0">
              <a:buNone/>
            </a:pPr>
            <a:r>
              <a:rPr lang="pl-PL" dirty="0"/>
              <a:t>Zob. T. Snarski, </a:t>
            </a:r>
            <a:r>
              <a:rPr lang="pl-PL" i="1" dirty="0"/>
              <a:t>Debata Hart – Fuller i jej znaczenie dla filozofii prawa</a:t>
            </a:r>
            <a:r>
              <a:rPr lang="pl-PL" dirty="0"/>
              <a:t>, Gdańsk 2018, s. 37-48.</a:t>
            </a:r>
          </a:p>
        </p:txBody>
      </p:sp>
    </p:spTree>
    <p:extLst>
      <p:ext uri="{BB962C8B-B14F-4D97-AF65-F5344CB8AC3E}">
        <p14:creationId xmlns:p14="http://schemas.microsoft.com/office/powerpoint/2010/main" val="760103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471F13-2D9B-1900-42D3-4E28560EF443}"/>
              </a:ext>
            </a:extLst>
          </p:cNvPr>
          <p:cNvSpPr>
            <a:spLocks noGrp="1"/>
          </p:cNvSpPr>
          <p:nvPr>
            <p:ph type="title"/>
          </p:nvPr>
        </p:nvSpPr>
        <p:spPr/>
        <p:txBody>
          <a:bodyPr/>
          <a:lstStyle/>
          <a:p>
            <a:r>
              <a:rPr lang="pl-PL" dirty="0"/>
              <a:t>Co powinniśmy uwzględniać?</a:t>
            </a:r>
          </a:p>
        </p:txBody>
      </p:sp>
      <p:graphicFrame>
        <p:nvGraphicFramePr>
          <p:cNvPr id="5" name="Symbol zastępczy zawartości 4">
            <a:extLst>
              <a:ext uri="{FF2B5EF4-FFF2-40B4-BE49-F238E27FC236}">
                <a16:creationId xmlns:a16="http://schemas.microsoft.com/office/drawing/2014/main" id="{84A89D33-8E25-2ED4-C0D5-493CDEC5FF0D}"/>
              </a:ext>
            </a:extLst>
          </p:cNvPr>
          <p:cNvGraphicFramePr>
            <a:graphicFrameLocks noGrp="1"/>
          </p:cNvGraphicFramePr>
          <p:nvPr>
            <p:ph idx="1"/>
            <p:extLst>
              <p:ext uri="{D42A27DB-BD31-4B8C-83A1-F6EECF244321}">
                <p14:modId xmlns:p14="http://schemas.microsoft.com/office/powerpoint/2010/main" val="8139010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3812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93FB06-AAB7-B130-13D7-B35E7DE448EA}"/>
              </a:ext>
            </a:extLst>
          </p:cNvPr>
          <p:cNvSpPr>
            <a:spLocks noGrp="1"/>
          </p:cNvSpPr>
          <p:nvPr>
            <p:ph type="title"/>
          </p:nvPr>
        </p:nvSpPr>
        <p:spPr/>
        <p:txBody>
          <a:bodyPr/>
          <a:lstStyle/>
          <a:p>
            <a:r>
              <a:rPr lang="pl-PL" dirty="0"/>
              <a:t>Odpowiedzialność za słowo a immunitet adwokacki</a:t>
            </a:r>
          </a:p>
        </p:txBody>
      </p:sp>
      <p:sp>
        <p:nvSpPr>
          <p:cNvPr id="3" name="Symbol zastępczy zawartości 2">
            <a:extLst>
              <a:ext uri="{FF2B5EF4-FFF2-40B4-BE49-F238E27FC236}">
                <a16:creationId xmlns:a16="http://schemas.microsoft.com/office/drawing/2014/main" id="{D824A637-1B54-8530-F300-454ADD118531}"/>
              </a:ext>
            </a:extLst>
          </p:cNvPr>
          <p:cNvSpPr>
            <a:spLocks noGrp="1"/>
          </p:cNvSpPr>
          <p:nvPr>
            <p:ph idx="1"/>
          </p:nvPr>
        </p:nvSpPr>
        <p:spPr/>
        <p:txBody>
          <a:bodyPr/>
          <a:lstStyle/>
          <a:p>
            <a:pPr marL="0" indent="0">
              <a:buNone/>
            </a:pPr>
            <a:r>
              <a:rPr lang="pl-PL" dirty="0"/>
              <a:t>Art.  8.  [Wolność wypowiedzi; immunitet adwokacki]</a:t>
            </a:r>
          </a:p>
          <a:p>
            <a:pPr marL="0" indent="0">
              <a:buNone/>
            </a:pPr>
            <a:r>
              <a:rPr lang="pl-PL" dirty="0"/>
              <a:t>1. 	Adwokat przy wykonywaniu zawodu adwokackiego korzysta z wolności słowa i pisma w granicach określonych przez zadania adwokatury i przepisy prawa.</a:t>
            </a:r>
          </a:p>
          <a:p>
            <a:pPr marL="514350" indent="-514350">
              <a:buAutoNum type="arabicPeriod" startAt="2"/>
            </a:pPr>
            <a:r>
              <a:rPr lang="pl-PL" dirty="0"/>
              <a:t>Nadużycie tej wolności, stanowiące ściganą z oskarżenia prywatnego zniewagę lub zniesławienie strony, jej pełnomocnika lub obrońcy, kuratora, świadka, biegłego lub tłumacza, podlega ściganiu tylko w drodze dyscyplinarnej.</a:t>
            </a:r>
          </a:p>
          <a:p>
            <a:pPr marL="0" indent="0">
              <a:buNone/>
            </a:pPr>
            <a:r>
              <a:rPr lang="pl-PL" b="1" dirty="0"/>
              <a:t>Prawo o Adwokaturze</a:t>
            </a:r>
          </a:p>
        </p:txBody>
      </p:sp>
    </p:spTree>
    <p:extLst>
      <p:ext uri="{BB962C8B-B14F-4D97-AF65-F5344CB8AC3E}">
        <p14:creationId xmlns:p14="http://schemas.microsoft.com/office/powerpoint/2010/main" val="47497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CFDB6-03AB-8813-9567-3E1401857D3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8C116C7-D48D-4FE3-4517-004958442616}"/>
              </a:ext>
            </a:extLst>
          </p:cNvPr>
          <p:cNvSpPr>
            <a:spLocks noGrp="1"/>
          </p:cNvSpPr>
          <p:nvPr>
            <p:ph type="title"/>
          </p:nvPr>
        </p:nvSpPr>
        <p:spPr/>
        <p:txBody>
          <a:bodyPr/>
          <a:lstStyle/>
          <a:p>
            <a:r>
              <a:rPr lang="pl-PL" dirty="0"/>
              <a:t>Immunitet adwokacki</a:t>
            </a:r>
          </a:p>
        </p:txBody>
      </p:sp>
      <p:sp>
        <p:nvSpPr>
          <p:cNvPr id="3" name="Symbol zastępczy zawartości 2">
            <a:extLst>
              <a:ext uri="{FF2B5EF4-FFF2-40B4-BE49-F238E27FC236}">
                <a16:creationId xmlns:a16="http://schemas.microsoft.com/office/drawing/2014/main" id="{2E41F293-5BCA-F662-A82D-81C82086FEC9}"/>
              </a:ext>
            </a:extLst>
          </p:cNvPr>
          <p:cNvSpPr>
            <a:spLocks noGrp="1"/>
          </p:cNvSpPr>
          <p:nvPr>
            <p:ph idx="1"/>
          </p:nvPr>
        </p:nvSpPr>
        <p:spPr/>
        <p:txBody>
          <a:bodyPr>
            <a:normAutofit fontScale="92500" lnSpcReduction="20000"/>
          </a:bodyPr>
          <a:lstStyle/>
          <a:p>
            <a:pPr algn="just"/>
            <a:r>
              <a:rPr lang="pl-PL" dirty="0"/>
              <a:t>trwałe lub czasowe wyłączenie lub ograniczenie odpowiedzialności karnej,</a:t>
            </a:r>
          </a:p>
          <a:p>
            <a:pPr algn="just"/>
            <a:r>
              <a:rPr lang="pl-PL" dirty="0"/>
              <a:t>formalne (procesowe), materialne, o charakterze mieszanym; formalne – bezwzględny lub względny zakaz ścigania, nie wpływając na karnomaterialną ocenę czynu; materialne – wyłączają przestępność określonych czynów, a wyjątkowo tylko karalność określonych osób,</a:t>
            </a:r>
          </a:p>
          <a:p>
            <a:pPr algn="just"/>
            <a:r>
              <a:rPr lang="pl-PL" dirty="0"/>
              <a:t>„Adwokaci przy wykonywaniu swego zawodu korzystają z wolności słowa i pisma, a jeżeli nadużycie tej wolności stanowi ściganą z urzędu zniewagę lub zniesławienie strony, jej pełnomocnika lub obrońcy, kuratora, świadka, biegłego lub tłumacza, to możliwa jest </a:t>
            </a:r>
            <a:r>
              <a:rPr lang="pl-PL" b="1" dirty="0"/>
              <a:t>wyłącznie odpowiedzialność dyscyplinarna</a:t>
            </a:r>
            <a:r>
              <a:rPr lang="pl-PL" dirty="0"/>
              <a:t>. (…) Immunitet ten ma charakter materialny, ponieważ adwokat i radca prawny nie popełniają przestępstwa. Jest to immunitet bezwzględny, będący jednocześnie swego rodzaju kontratypem”; J. Warylewski, </a:t>
            </a:r>
            <a:r>
              <a:rPr lang="pl-PL" i="1" dirty="0"/>
              <a:t>Prawo karne. Część ogólna</a:t>
            </a:r>
            <a:r>
              <a:rPr lang="pl-PL" dirty="0"/>
              <a:t>, Warszawa 2020, s. 209.</a:t>
            </a:r>
          </a:p>
          <a:p>
            <a:endParaRPr lang="pl-PL" dirty="0"/>
          </a:p>
        </p:txBody>
      </p:sp>
    </p:spTree>
    <p:extLst>
      <p:ext uri="{BB962C8B-B14F-4D97-AF65-F5344CB8AC3E}">
        <p14:creationId xmlns:p14="http://schemas.microsoft.com/office/powerpoint/2010/main" val="196659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79B057-ADC2-E536-CE88-DD1BEAB709A2}"/>
              </a:ext>
            </a:extLst>
          </p:cNvPr>
          <p:cNvSpPr>
            <a:spLocks noGrp="1"/>
          </p:cNvSpPr>
          <p:nvPr>
            <p:ph type="title"/>
          </p:nvPr>
        </p:nvSpPr>
        <p:spPr/>
        <p:txBody>
          <a:bodyPr/>
          <a:lstStyle/>
          <a:p>
            <a:r>
              <a:rPr lang="pl-PL" dirty="0"/>
              <a:t>O znaczeniu słowa, komunikacji i dobrego mówienia w zawodzie adwokata</a:t>
            </a:r>
          </a:p>
        </p:txBody>
      </p:sp>
      <p:sp>
        <p:nvSpPr>
          <p:cNvPr id="3" name="Symbol zastępczy zawartości 2">
            <a:extLst>
              <a:ext uri="{FF2B5EF4-FFF2-40B4-BE49-F238E27FC236}">
                <a16:creationId xmlns:a16="http://schemas.microsoft.com/office/drawing/2014/main" id="{587B31B9-49B3-61E8-E1C4-EBDD32790484}"/>
              </a:ext>
            </a:extLst>
          </p:cNvPr>
          <p:cNvSpPr>
            <a:spLocks noGrp="1"/>
          </p:cNvSpPr>
          <p:nvPr>
            <p:ph idx="1"/>
          </p:nvPr>
        </p:nvSpPr>
        <p:spPr/>
        <p:txBody>
          <a:bodyPr>
            <a:normAutofit fontScale="77500" lnSpcReduction="20000"/>
          </a:bodyPr>
          <a:lstStyle/>
          <a:p>
            <a:pPr algn="just"/>
            <a:r>
              <a:rPr lang="pl-PL" dirty="0"/>
              <a:t>„Słuchając uważnie wypowiedzi stron oraz ich obrońców i pełnomocników, a tak czyniłem we własnej praktyce, sędzia uzyskuje często cenną pomoc w wyrobieniu sobie obiektywnego poglądu na rozpoznawaną sprawę. Należy więc udział stron i ich wysłuchiwanie – zarówno w czasie rozprawy, jak i przy podejmowaniu ważniejszych rozstrzygnięć na posiedzeniach sądowych – traktować jako niezbędny element prawidłowego orzekania”. A. Murzynowski, Dyrektywa „audiatur et altera pars” </a:t>
            </a:r>
            <a:br>
              <a:rPr lang="pl-PL" dirty="0"/>
            </a:br>
            <a:r>
              <a:rPr lang="pl-PL" dirty="0"/>
              <a:t>w kodeksie postępowania karnego, „Prokuratura i Prawo” 1999, z. 5, s. 20. </a:t>
            </a:r>
          </a:p>
          <a:p>
            <a:pPr marL="0" indent="0" algn="just">
              <a:buNone/>
            </a:pPr>
            <a:endParaRPr lang="pl-PL" dirty="0"/>
          </a:p>
          <a:p>
            <a:pPr algn="just"/>
            <a:r>
              <a:rPr lang="pl-PL" dirty="0"/>
              <a:t>„Mowa sądowa nie jest sztuką dla siebie samej. Wygłaszana jest po to, żeby słuchaczy, a więc przede wszystkim sąd, przekonać o słuszności stanowiska zajmowanego przez mówcę i skłonić do przyjęcia jego koncepcji, zarówno faktycznej, jak i prawnej, co ma znaleźć swój ostateczny wyraz w wyroku decydującym o losach człowieka. Dlatego też mowa musi sąd zainteresować, nie znużyć, nie zniecierpliwić, nie zniechęcić do osoby przemawiającego, musi być dobra, a więc rozumna, wygłoszona swobodnie, płynnie, obrazowo, wyraziście, przekonywająco i pięknie”. R. Łyczywek, O. Missuna, </a:t>
            </a:r>
            <a:r>
              <a:rPr lang="pl-PL" i="1" dirty="0"/>
              <a:t>Sztuka wymowy sądowej</a:t>
            </a:r>
            <a:r>
              <a:rPr lang="pl-PL" dirty="0"/>
              <a:t>, Sopot 2017, s. 123. </a:t>
            </a:r>
          </a:p>
        </p:txBody>
      </p:sp>
    </p:spTree>
    <p:extLst>
      <p:ext uri="{BB962C8B-B14F-4D97-AF65-F5344CB8AC3E}">
        <p14:creationId xmlns:p14="http://schemas.microsoft.com/office/powerpoint/2010/main" val="4270180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228B57-4981-F233-03A3-83F299337CCC}"/>
              </a:ext>
            </a:extLst>
          </p:cNvPr>
          <p:cNvSpPr>
            <a:spLocks noGrp="1"/>
          </p:cNvSpPr>
          <p:nvPr>
            <p:ph type="title"/>
          </p:nvPr>
        </p:nvSpPr>
        <p:spPr/>
        <p:txBody>
          <a:bodyPr/>
          <a:lstStyle/>
          <a:p>
            <a:r>
              <a:rPr lang="pl-PL" dirty="0"/>
              <a:t>Immunitet adwokacki</a:t>
            </a:r>
          </a:p>
        </p:txBody>
      </p:sp>
      <p:sp>
        <p:nvSpPr>
          <p:cNvPr id="3" name="Symbol zastępczy zawartości 2">
            <a:extLst>
              <a:ext uri="{FF2B5EF4-FFF2-40B4-BE49-F238E27FC236}">
                <a16:creationId xmlns:a16="http://schemas.microsoft.com/office/drawing/2014/main" id="{81689E75-CDBE-D011-4C5B-72B2CFF31766}"/>
              </a:ext>
            </a:extLst>
          </p:cNvPr>
          <p:cNvSpPr>
            <a:spLocks noGrp="1"/>
          </p:cNvSpPr>
          <p:nvPr>
            <p:ph idx="1"/>
          </p:nvPr>
        </p:nvSpPr>
        <p:spPr/>
        <p:txBody>
          <a:bodyPr>
            <a:normAutofit fontScale="92500" lnSpcReduction="10000"/>
          </a:bodyPr>
          <a:lstStyle/>
          <a:p>
            <a:pPr algn="just"/>
            <a:r>
              <a:rPr lang="pl-PL" dirty="0"/>
              <a:t>w polskim ustawodawstwie tradycja sięgająca 1918 roku, przywilej</a:t>
            </a:r>
          </a:p>
          <a:p>
            <a:pPr algn="just"/>
            <a:r>
              <a:rPr lang="pl-PL" dirty="0"/>
              <a:t>dotyczy przestępstw przeciwko wolności słowa i pisma</a:t>
            </a:r>
          </a:p>
          <a:p>
            <a:pPr algn="just"/>
            <a:r>
              <a:rPr lang="pl-PL" dirty="0"/>
              <a:t>spór co do charakteru prawnego (formalny czy materialny)</a:t>
            </a:r>
          </a:p>
          <a:p>
            <a:pPr algn="just"/>
            <a:r>
              <a:rPr lang="pl-PL" dirty="0"/>
              <a:t>TK: wolność słowa jako podstawa niezależności adwokatury</a:t>
            </a:r>
          </a:p>
          <a:p>
            <a:pPr algn="just"/>
            <a:r>
              <a:rPr lang="pl-PL" dirty="0"/>
              <a:t>dwa elementy decydujące o przekroczeniu granic: charakter sprawy i okoliczności (orzecznictwo SN)</a:t>
            </a:r>
          </a:p>
          <a:p>
            <a:pPr algn="just"/>
            <a:r>
              <a:rPr lang="pl-PL" dirty="0"/>
              <a:t>podobnie orzecznictwo dyscyplinarne Adwokatury</a:t>
            </a:r>
          </a:p>
          <a:p>
            <a:pPr algn="just"/>
            <a:r>
              <a:rPr lang="pl-PL" dirty="0"/>
              <a:t>związany z wykonywaniem zadań adwokata</a:t>
            </a:r>
          </a:p>
          <a:p>
            <a:pPr marL="0" indent="0" algn="just">
              <a:buNone/>
            </a:pPr>
            <a:r>
              <a:rPr lang="pl-PL" dirty="0"/>
              <a:t>J. Parafianowicz, </a:t>
            </a:r>
            <a:r>
              <a:rPr lang="pl-PL" i="1" dirty="0"/>
              <a:t>Komentarz do art. 8</a:t>
            </a:r>
            <a:r>
              <a:rPr lang="pl-PL" dirty="0"/>
              <a:t>, [w:] </a:t>
            </a:r>
            <a:r>
              <a:rPr lang="pl-PL" i="1" dirty="0"/>
              <a:t>Prawo o adwokaturze. Komentarz</a:t>
            </a:r>
            <a:r>
              <a:rPr lang="pl-PL" dirty="0"/>
              <a:t>, red. F.P. Piesiewicz, WKP 2024.</a:t>
            </a:r>
          </a:p>
          <a:p>
            <a:endParaRPr lang="pl-PL" dirty="0"/>
          </a:p>
        </p:txBody>
      </p:sp>
    </p:spTree>
    <p:extLst>
      <p:ext uri="{BB962C8B-B14F-4D97-AF65-F5344CB8AC3E}">
        <p14:creationId xmlns:p14="http://schemas.microsoft.com/office/powerpoint/2010/main" val="1347052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6A69B-FEFD-AD8F-BC01-B815B9FDBC0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AA93859-34D7-2C9B-D6DF-610741AF0387}"/>
              </a:ext>
            </a:extLst>
          </p:cNvPr>
          <p:cNvSpPr>
            <a:spLocks noGrp="1"/>
          </p:cNvSpPr>
          <p:nvPr>
            <p:ph type="title"/>
          </p:nvPr>
        </p:nvSpPr>
        <p:spPr/>
        <p:txBody>
          <a:bodyPr/>
          <a:lstStyle/>
          <a:p>
            <a:r>
              <a:rPr lang="pl-PL" dirty="0"/>
              <a:t>Odpowiedzialność za słowo a immunitet adwokacki</a:t>
            </a:r>
          </a:p>
        </p:txBody>
      </p:sp>
      <p:sp>
        <p:nvSpPr>
          <p:cNvPr id="3" name="Symbol zastępczy zawartości 2">
            <a:extLst>
              <a:ext uri="{FF2B5EF4-FFF2-40B4-BE49-F238E27FC236}">
                <a16:creationId xmlns:a16="http://schemas.microsoft.com/office/drawing/2014/main" id="{EE6AE2EF-C63F-CC19-39BC-4B09E1B6FAE5}"/>
              </a:ext>
            </a:extLst>
          </p:cNvPr>
          <p:cNvSpPr>
            <a:spLocks noGrp="1"/>
          </p:cNvSpPr>
          <p:nvPr>
            <p:ph idx="1"/>
          </p:nvPr>
        </p:nvSpPr>
        <p:spPr/>
        <p:txBody>
          <a:bodyPr>
            <a:normAutofit lnSpcReduction="10000"/>
          </a:bodyPr>
          <a:lstStyle/>
          <a:p>
            <a:pPr algn="l"/>
            <a:endParaRPr lang="pl-PL" b="0" i="0" dirty="0">
              <a:solidFill>
                <a:srgbClr val="333333"/>
              </a:solidFill>
              <a:effectLst/>
              <a:latin typeface="Open Sans" panose="020B0606030504020204" pitchFamily="34" charset="0"/>
            </a:endParaRPr>
          </a:p>
          <a:p>
            <a:pPr marL="0" indent="0" algn="just">
              <a:buNone/>
            </a:pPr>
            <a:br>
              <a:rPr lang="pl-PL" b="1" u="none" strike="noStrike" dirty="0">
                <a:solidFill>
                  <a:srgbClr val="0563C1"/>
                </a:solidFill>
                <a:effectLst/>
                <a:hlinkClick r:id="rId2">
                  <a:extLst>
                    <a:ext uri="{A12FA001-AC4F-418D-AE19-62706E023703}">
                      <ahyp:hlinkClr xmlns:ahyp="http://schemas.microsoft.com/office/drawing/2018/hyperlinkcolor" val="tx"/>
                    </a:ext>
                  </a:extLst>
                </a:hlinkClick>
              </a:rPr>
            </a:br>
            <a:r>
              <a:rPr lang="pl-PL" b="1" u="sng" strike="noStrike" dirty="0">
                <a:effectLst/>
                <a:hlinkClick r:id="rId2">
                  <a:extLst>
                    <a:ext uri="{A12FA001-AC4F-418D-AE19-62706E023703}">
                      <ahyp:hlinkClr xmlns:ahyp="http://schemas.microsoft.com/office/drawing/2018/hyperlinkcolor" val="tx"/>
                    </a:ext>
                  </a:extLst>
                </a:hlinkClick>
              </a:rPr>
              <a:t>5420/16, Wolność wyrażania opinii przez adwokata. </a:t>
            </a:r>
          </a:p>
          <a:p>
            <a:pPr marL="0" indent="0" algn="just">
              <a:buNone/>
            </a:pPr>
            <a:endParaRPr lang="pl-PL" b="1" u="sng" dirty="0">
              <a:hlinkClick r:id="rId2">
                <a:extLst>
                  <a:ext uri="{A12FA001-AC4F-418D-AE19-62706E023703}">
                    <ahyp:hlinkClr xmlns:ahyp="http://schemas.microsoft.com/office/drawing/2018/hyperlinkcolor" val="tx"/>
                  </a:ext>
                </a:extLst>
              </a:hlinkClick>
            </a:endParaRPr>
          </a:p>
          <a:p>
            <a:pPr marL="0" indent="0" algn="just">
              <a:buNone/>
            </a:pPr>
            <a:r>
              <a:rPr lang="pl-PL" b="1" u="sng" strike="noStrike" dirty="0">
                <a:effectLst/>
                <a:hlinkClick r:id="rId2">
                  <a:extLst>
                    <a:ext uri="{A12FA001-AC4F-418D-AE19-62706E023703}">
                      <ahyp:hlinkClr xmlns:ahyp="http://schemas.microsoft.com/office/drawing/2018/hyperlinkcolor" val="tx"/>
                    </a:ext>
                  </a:extLst>
                </a:hlinkClick>
              </a:rPr>
              <a:t>Kara dyscyplinarna dla adwokata za złożenie w imieniu klienta bezpodstawnego zawiadomienia o popełnieniu przestępstwa, ROGALSKI v. POLSKA - Wyrok Europejskiego Trybunału Praw Człowieka</a:t>
            </a:r>
            <a:endParaRPr lang="pl-PL" b="1" u="sng" strike="noStrike" dirty="0">
              <a:effectLst/>
            </a:endParaRPr>
          </a:p>
          <a:p>
            <a:pPr marL="0" indent="0" algn="just">
              <a:buNone/>
            </a:pPr>
            <a:endParaRPr lang="pl-PL" dirty="0">
              <a:effectLst/>
            </a:endParaRPr>
          </a:p>
          <a:p>
            <a:pPr algn="l"/>
            <a:r>
              <a:rPr lang="pl-PL" b="0" i="0" dirty="0">
                <a:solidFill>
                  <a:srgbClr val="333333"/>
                </a:solidFill>
                <a:effectLst/>
                <a:latin typeface="Open Sans" panose="020B0606030504020204" pitchFamily="34" charset="0"/>
              </a:rPr>
              <a:t>LEX nr 3507574 - wyrok ETPCz z dnia 23 marca 2023 r.</a:t>
            </a:r>
          </a:p>
          <a:p>
            <a:pPr marL="0" indent="0">
              <a:buNone/>
            </a:pPr>
            <a:endParaRPr lang="pl-PL" b="1" dirty="0"/>
          </a:p>
        </p:txBody>
      </p:sp>
    </p:spTree>
    <p:extLst>
      <p:ext uri="{BB962C8B-B14F-4D97-AF65-F5344CB8AC3E}">
        <p14:creationId xmlns:p14="http://schemas.microsoft.com/office/powerpoint/2010/main" val="1921592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C7696-CE63-D609-5434-86DDF1CAD7B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0CF609A-D761-B996-21C4-6E799E567CF3}"/>
              </a:ext>
            </a:extLst>
          </p:cNvPr>
          <p:cNvSpPr>
            <a:spLocks noGrp="1"/>
          </p:cNvSpPr>
          <p:nvPr>
            <p:ph type="title"/>
          </p:nvPr>
        </p:nvSpPr>
        <p:spPr/>
        <p:txBody>
          <a:bodyPr/>
          <a:lstStyle/>
          <a:p>
            <a:r>
              <a:rPr lang="pl-PL" dirty="0"/>
              <a:t>Odpowiedzialność za słowo a immunitet adwokacki</a:t>
            </a:r>
          </a:p>
        </p:txBody>
      </p:sp>
      <p:sp>
        <p:nvSpPr>
          <p:cNvPr id="3" name="Symbol zastępczy zawartości 2">
            <a:extLst>
              <a:ext uri="{FF2B5EF4-FFF2-40B4-BE49-F238E27FC236}">
                <a16:creationId xmlns:a16="http://schemas.microsoft.com/office/drawing/2014/main" id="{AADF351C-06E3-E21A-A73E-2F8786E7A0D4}"/>
              </a:ext>
            </a:extLst>
          </p:cNvPr>
          <p:cNvSpPr>
            <a:spLocks noGrp="1"/>
          </p:cNvSpPr>
          <p:nvPr>
            <p:ph idx="1"/>
          </p:nvPr>
        </p:nvSpPr>
        <p:spPr/>
        <p:txBody>
          <a:bodyPr/>
          <a:lstStyle/>
          <a:p>
            <a:pPr marL="0" indent="0" algn="just">
              <a:buNone/>
            </a:pPr>
            <a:r>
              <a:rPr lang="pl-PL" b="1" dirty="0"/>
              <a:t>39764/20, Wolność wyrażania opinii. </a:t>
            </a:r>
          </a:p>
          <a:p>
            <a:pPr marL="0" indent="0" algn="just">
              <a:buNone/>
            </a:pPr>
            <a:endParaRPr lang="pl-PL" b="1" dirty="0"/>
          </a:p>
          <a:p>
            <a:pPr marL="0" indent="0" algn="just">
              <a:buNone/>
            </a:pPr>
            <a:r>
              <a:rPr lang="pl-PL" b="1" dirty="0"/>
              <a:t>Obraza sądu przez profesjonalnego pełnomocnika w piśmie procesowym, SIMIĆ v. BOŚNIA-HERCEGOWINA - Wyrok Europejskiego Trybunału Praw Człowieka</a:t>
            </a:r>
          </a:p>
          <a:p>
            <a:pPr marL="0" indent="0">
              <a:buNone/>
            </a:pPr>
            <a:endParaRPr lang="pl-PL" b="1" dirty="0"/>
          </a:p>
          <a:p>
            <a:pPr marL="0" indent="0">
              <a:buNone/>
            </a:pPr>
            <a:r>
              <a:rPr lang="pl-PL" b="1" dirty="0"/>
              <a:t>LEX nr 3342870 - wyrok ETPCz z dnia 17 maja 2022 r.</a:t>
            </a:r>
          </a:p>
        </p:txBody>
      </p:sp>
    </p:spTree>
    <p:extLst>
      <p:ext uri="{BB962C8B-B14F-4D97-AF65-F5344CB8AC3E}">
        <p14:creationId xmlns:p14="http://schemas.microsoft.com/office/powerpoint/2010/main" val="2341877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4C634-0C71-4679-1733-CD7646BBC51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C72EF75-53C0-61C7-9F58-6AF646A65118}"/>
              </a:ext>
            </a:extLst>
          </p:cNvPr>
          <p:cNvSpPr>
            <a:spLocks noGrp="1"/>
          </p:cNvSpPr>
          <p:nvPr>
            <p:ph type="title"/>
          </p:nvPr>
        </p:nvSpPr>
        <p:spPr/>
        <p:txBody>
          <a:bodyPr/>
          <a:lstStyle/>
          <a:p>
            <a:r>
              <a:rPr lang="pl-PL" dirty="0"/>
              <a:t>Odpowiedzialność za słowo a immunitet adwokacki</a:t>
            </a:r>
          </a:p>
        </p:txBody>
      </p:sp>
      <p:sp>
        <p:nvSpPr>
          <p:cNvPr id="3" name="Symbol zastępczy zawartości 2">
            <a:extLst>
              <a:ext uri="{FF2B5EF4-FFF2-40B4-BE49-F238E27FC236}">
                <a16:creationId xmlns:a16="http://schemas.microsoft.com/office/drawing/2014/main" id="{644A8127-A24E-E0FC-2EC5-EC277C59E88C}"/>
              </a:ext>
            </a:extLst>
          </p:cNvPr>
          <p:cNvSpPr>
            <a:spLocks noGrp="1"/>
          </p:cNvSpPr>
          <p:nvPr>
            <p:ph idx="1"/>
          </p:nvPr>
        </p:nvSpPr>
        <p:spPr/>
        <p:txBody>
          <a:bodyPr>
            <a:normAutofit fontScale="85000" lnSpcReduction="20000"/>
          </a:bodyPr>
          <a:lstStyle/>
          <a:p>
            <a:pPr marL="0" indent="0" algn="just">
              <a:buNone/>
            </a:pPr>
            <a:endParaRPr lang="pl-PL" b="1" dirty="0"/>
          </a:p>
          <a:p>
            <a:pPr marL="0" indent="0" algn="just">
              <a:buNone/>
            </a:pPr>
            <a:r>
              <a:rPr lang="pl-PL" b="1" dirty="0"/>
              <a:t>IV KK 281/19, Dopuszczalność postawienia adwokatowi zarzutu popełnienia przewinienia dyscyplinarnego wyczerpującego znamiona zniewagi lub zniesławienia - Postanowienie Sądu Najwyższego</a:t>
            </a:r>
          </a:p>
          <a:p>
            <a:pPr marL="0" indent="0" algn="just">
              <a:buNone/>
            </a:pPr>
            <a:endParaRPr lang="pl-PL" b="1" dirty="0"/>
          </a:p>
          <a:p>
            <a:pPr marL="0" indent="0" algn="just">
              <a:buNone/>
            </a:pPr>
            <a:r>
              <a:rPr lang="pl-PL" b="1" dirty="0"/>
              <a:t>LEX nr 3363923 - postanowienie z dnia 31 lipca 2019 r.</a:t>
            </a:r>
          </a:p>
          <a:p>
            <a:pPr marL="0" indent="0" algn="just">
              <a:buNone/>
            </a:pPr>
            <a:r>
              <a:rPr lang="pl-PL" b="1" dirty="0"/>
              <a:t>TEZA | aktualna</a:t>
            </a:r>
          </a:p>
          <a:p>
            <a:pPr marL="0" indent="0" algn="just">
              <a:buNone/>
            </a:pPr>
            <a:endParaRPr lang="pl-PL" b="1" dirty="0"/>
          </a:p>
          <a:p>
            <a:pPr marL="0" indent="0" algn="just">
              <a:buNone/>
            </a:pPr>
            <a:r>
              <a:rPr lang="pl-PL" b="1" dirty="0"/>
              <a:t>Nadużycie przez adwokata przy wykonywaniu zawodu wolności słowa i pisma, stanowiące ściganą z oskarżenia prywatnego zniewagę lub zniesławienie osoby nienależącej do kręgu osób wymienionych w art. 8 ust. 2 ustawy - Prawo o adwokaturze, w tym osoby, która dopiero w przyszłości może uzyskać status strony, pociąga za sobą odpowiedzialność zarówno dyscyplinarną, jak i karną.</a:t>
            </a:r>
          </a:p>
        </p:txBody>
      </p:sp>
    </p:spTree>
    <p:extLst>
      <p:ext uri="{BB962C8B-B14F-4D97-AF65-F5344CB8AC3E}">
        <p14:creationId xmlns:p14="http://schemas.microsoft.com/office/powerpoint/2010/main" val="2363427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431F5F-420C-191C-4777-1A5C0E58DEA5}"/>
              </a:ext>
            </a:extLst>
          </p:cNvPr>
          <p:cNvSpPr>
            <a:spLocks noGrp="1"/>
          </p:cNvSpPr>
          <p:nvPr>
            <p:ph type="title"/>
          </p:nvPr>
        </p:nvSpPr>
        <p:spPr/>
        <p:txBody>
          <a:bodyPr/>
          <a:lstStyle/>
          <a:p>
            <a:r>
              <a:rPr lang="pl-PL" b="1" dirty="0"/>
              <a:t>Etyka adwokacka i wypowiedzi adwokata</a:t>
            </a:r>
            <a:endParaRPr lang="pl-PL" b="1" i="1" dirty="0"/>
          </a:p>
        </p:txBody>
      </p:sp>
      <p:sp>
        <p:nvSpPr>
          <p:cNvPr id="3" name="Symbol zastępczy zawartości 2">
            <a:extLst>
              <a:ext uri="{FF2B5EF4-FFF2-40B4-BE49-F238E27FC236}">
                <a16:creationId xmlns:a16="http://schemas.microsoft.com/office/drawing/2014/main" id="{729BD192-1659-110A-D0F4-4AFDA587D394}"/>
              </a:ext>
            </a:extLst>
          </p:cNvPr>
          <p:cNvSpPr>
            <a:spLocks noGrp="1"/>
          </p:cNvSpPr>
          <p:nvPr>
            <p:ph idx="1"/>
          </p:nvPr>
        </p:nvSpPr>
        <p:spPr/>
        <p:txBody>
          <a:bodyPr/>
          <a:lstStyle/>
          <a:p>
            <a:r>
              <a:rPr lang="pl-PL" b="1" dirty="0"/>
              <a:t>Zbiór Zasad Etyki Adwokackiej i Godności Zawodu (Kodeks Etyki Adwokackiej)</a:t>
            </a:r>
          </a:p>
          <a:p>
            <a:r>
              <a:rPr lang="pl-PL" dirty="0"/>
              <a:t>Tekst jednolity – </a:t>
            </a:r>
            <a:r>
              <a:rPr lang="pl-PL" i="1" dirty="0"/>
              <a:t>Obwieszczenie w sprawie ogłoszenia jednolitego tekstu Zbioru Zasad Etyki Adwokackiej i Godności Zawodu, załącznik do uchwały nr 403/2023 Prezydium NRA z 7 grudnia 2023;</a:t>
            </a:r>
            <a:r>
              <a:rPr lang="pl-PL" dirty="0"/>
              <a:t> dostępny: https://www.adwokatura.pl/admin/wgrane_pliki/file-1zal-do-uchwaly-prezydium-nra-nr-4032023kodeksetykiadwokackiejtekst-jednolity-39478.pdf (dostęp: 9.02.2025)</a:t>
            </a:r>
          </a:p>
          <a:p>
            <a:endParaRPr lang="pl-PL" dirty="0"/>
          </a:p>
        </p:txBody>
      </p:sp>
    </p:spTree>
    <p:extLst>
      <p:ext uri="{BB962C8B-B14F-4D97-AF65-F5344CB8AC3E}">
        <p14:creationId xmlns:p14="http://schemas.microsoft.com/office/powerpoint/2010/main" val="777994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54EA91-7029-C360-B7C5-C8FE1C503E6E}"/>
              </a:ext>
            </a:extLst>
          </p:cNvPr>
          <p:cNvSpPr>
            <a:spLocks noGrp="1"/>
          </p:cNvSpPr>
          <p:nvPr>
            <p:ph type="title"/>
          </p:nvPr>
        </p:nvSpPr>
        <p:spPr/>
        <p:txBody>
          <a:bodyPr/>
          <a:lstStyle/>
          <a:p>
            <a:r>
              <a:rPr lang="pl-PL" dirty="0"/>
              <a:t>Kodeks etyki adwokackiej a normy mające znaczenie dla retoryki adwokackiej</a:t>
            </a:r>
          </a:p>
        </p:txBody>
      </p:sp>
      <p:sp>
        <p:nvSpPr>
          <p:cNvPr id="3" name="Symbol zastępczy zawartości 2">
            <a:extLst>
              <a:ext uri="{FF2B5EF4-FFF2-40B4-BE49-F238E27FC236}">
                <a16:creationId xmlns:a16="http://schemas.microsoft.com/office/drawing/2014/main" id="{D98E3398-DBA3-3E7A-D6D0-4952D632A505}"/>
              </a:ext>
            </a:extLst>
          </p:cNvPr>
          <p:cNvSpPr>
            <a:spLocks noGrp="1"/>
          </p:cNvSpPr>
          <p:nvPr>
            <p:ph idx="1"/>
          </p:nvPr>
        </p:nvSpPr>
        <p:spPr/>
        <p:txBody>
          <a:bodyPr/>
          <a:lstStyle/>
          <a:p>
            <a:r>
              <a:rPr lang="pl-PL" dirty="0"/>
              <a:t>W obowiązującym zbiorze KEA spośród 70 można zidentyfikować ok. 30 przepisów, które mogą posłużyć do rekonstrukcji norm w przedmiocie retoryki adwokackiej, zarówno bezpośrednio, jak i pośrednio.</a:t>
            </a:r>
          </a:p>
          <a:p>
            <a:r>
              <a:rPr lang="pl-PL" dirty="0"/>
              <a:t>Szczególne znaczenie mają unormowania zawarte w rozdziałach: I Przepisy ogólne, II Wykonywanie zawodu, III Stosunek do sądu i innych organów, przed którymi występuje adwokat, IV Stosunek do kolegów, V Stosunek do klientów</a:t>
            </a:r>
          </a:p>
          <a:p>
            <a:r>
              <a:rPr lang="pl-PL" dirty="0"/>
              <a:t>„wypowiedzi” – </a:t>
            </a:r>
            <a:r>
              <a:rPr lang="pl-PL" i="1" dirty="0"/>
              <a:t>vide</a:t>
            </a:r>
            <a:r>
              <a:rPr lang="pl-PL" dirty="0"/>
              <a:t> § 17 KEA i § 28 KEA, „wystąpienia” – </a:t>
            </a:r>
            <a:r>
              <a:rPr lang="pl-PL" i="1" dirty="0"/>
              <a:t>vide</a:t>
            </a:r>
            <a:r>
              <a:rPr lang="pl-PL" dirty="0"/>
              <a:t> § 17 KEA i § 28 KEA, „występuje” – vide § 27 KEA</a:t>
            </a:r>
          </a:p>
        </p:txBody>
      </p:sp>
    </p:spTree>
    <p:extLst>
      <p:ext uri="{BB962C8B-B14F-4D97-AF65-F5344CB8AC3E}">
        <p14:creationId xmlns:p14="http://schemas.microsoft.com/office/powerpoint/2010/main" val="288606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A49DFF-DE7B-254D-AA34-983DEBFF7F3E}"/>
              </a:ext>
            </a:extLst>
          </p:cNvPr>
          <p:cNvSpPr>
            <a:spLocks noGrp="1"/>
          </p:cNvSpPr>
          <p:nvPr>
            <p:ph type="title"/>
          </p:nvPr>
        </p:nvSpPr>
        <p:spPr/>
        <p:txBody>
          <a:bodyPr/>
          <a:lstStyle/>
          <a:p>
            <a:r>
              <a:rPr lang="pl-PL" dirty="0"/>
              <a:t>§ 17 KEA</a:t>
            </a:r>
          </a:p>
        </p:txBody>
      </p:sp>
      <p:sp>
        <p:nvSpPr>
          <p:cNvPr id="3" name="Symbol zastępczy zawartości 2">
            <a:extLst>
              <a:ext uri="{FF2B5EF4-FFF2-40B4-BE49-F238E27FC236}">
                <a16:creationId xmlns:a16="http://schemas.microsoft.com/office/drawing/2014/main" id="{E9368773-9D8E-7C6E-5CA4-236C73A82357}"/>
              </a:ext>
            </a:extLst>
          </p:cNvPr>
          <p:cNvSpPr>
            <a:spLocks noGrp="1"/>
          </p:cNvSpPr>
          <p:nvPr>
            <p:ph idx="1"/>
          </p:nvPr>
        </p:nvSpPr>
        <p:spPr/>
        <p:txBody>
          <a:bodyPr/>
          <a:lstStyle/>
          <a:p>
            <a:pPr marL="0" indent="0">
              <a:buNone/>
            </a:pPr>
            <a:r>
              <a:rPr lang="pl-PL" dirty="0"/>
              <a:t>Adwokat, mając zagwarantowaną przy wykonywaniu czynności zawodowych wolność słowa, powinien zachować umiar, współmierność i oględność w wypowiedziach, zarówno wobec sądu, organów oraz instytucji, przed którymi występuje, a nadto w wystąpieniach publicznych, tak aby nie uchybić zasadzie godności zawodu.</a:t>
            </a:r>
          </a:p>
          <a:p>
            <a:endParaRPr lang="pl-PL" dirty="0"/>
          </a:p>
        </p:txBody>
      </p:sp>
    </p:spTree>
    <p:extLst>
      <p:ext uri="{BB962C8B-B14F-4D97-AF65-F5344CB8AC3E}">
        <p14:creationId xmlns:p14="http://schemas.microsoft.com/office/powerpoint/2010/main" val="4010894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293763-A8A5-DD7F-A430-9CECF3F547EA}"/>
              </a:ext>
            </a:extLst>
          </p:cNvPr>
          <p:cNvSpPr>
            <a:spLocks noGrp="1"/>
          </p:cNvSpPr>
          <p:nvPr>
            <p:ph type="title"/>
          </p:nvPr>
        </p:nvSpPr>
        <p:spPr/>
        <p:txBody>
          <a:bodyPr/>
          <a:lstStyle/>
          <a:p>
            <a:r>
              <a:rPr lang="pl-PL" dirty="0"/>
              <a:t>§ 28 KEA</a:t>
            </a:r>
          </a:p>
        </p:txBody>
      </p:sp>
      <p:sp>
        <p:nvSpPr>
          <p:cNvPr id="3" name="Symbol zastępczy zawartości 2">
            <a:extLst>
              <a:ext uri="{FF2B5EF4-FFF2-40B4-BE49-F238E27FC236}">
                <a16:creationId xmlns:a16="http://schemas.microsoft.com/office/drawing/2014/main" id="{37BCB9F2-1850-1E85-638E-18E06E4EF1BD}"/>
              </a:ext>
            </a:extLst>
          </p:cNvPr>
          <p:cNvSpPr>
            <a:spLocks noGrp="1"/>
          </p:cNvSpPr>
          <p:nvPr>
            <p:ph idx="1"/>
          </p:nvPr>
        </p:nvSpPr>
        <p:spPr/>
        <p:txBody>
          <a:bodyPr/>
          <a:lstStyle/>
          <a:p>
            <a:pPr marL="0" indent="0">
              <a:buNone/>
            </a:pPr>
            <a:r>
              <a:rPr lang="pl-PL" dirty="0"/>
              <a:t>Adwokat powinien zwracać uwagę na to, by jego wystąpienia, wypowiedzi i zadawane pytania nie naruszały godności osób biorących udział w sprawie.</a:t>
            </a:r>
          </a:p>
        </p:txBody>
      </p:sp>
    </p:spTree>
    <p:extLst>
      <p:ext uri="{BB962C8B-B14F-4D97-AF65-F5344CB8AC3E}">
        <p14:creationId xmlns:p14="http://schemas.microsoft.com/office/powerpoint/2010/main" val="2703766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7C143A-57F6-BD3F-5211-B21F4EBDD908}"/>
              </a:ext>
            </a:extLst>
          </p:cNvPr>
          <p:cNvSpPr>
            <a:spLocks noGrp="1"/>
          </p:cNvSpPr>
          <p:nvPr>
            <p:ph type="title"/>
          </p:nvPr>
        </p:nvSpPr>
        <p:spPr/>
        <p:txBody>
          <a:bodyPr/>
          <a:lstStyle/>
          <a:p>
            <a:r>
              <a:rPr lang="pl-PL" dirty="0"/>
              <a:t>§ 27 KEA</a:t>
            </a:r>
          </a:p>
        </p:txBody>
      </p:sp>
      <p:sp>
        <p:nvSpPr>
          <p:cNvPr id="3" name="Symbol zastępczy zawartości 2">
            <a:extLst>
              <a:ext uri="{FF2B5EF4-FFF2-40B4-BE49-F238E27FC236}">
                <a16:creationId xmlns:a16="http://schemas.microsoft.com/office/drawing/2014/main" id="{C62E2E0B-F685-B6AD-3C6A-55783D80EF04}"/>
              </a:ext>
            </a:extLst>
          </p:cNvPr>
          <p:cNvSpPr>
            <a:spLocks noGrp="1"/>
          </p:cNvSpPr>
          <p:nvPr>
            <p:ph idx="1"/>
          </p:nvPr>
        </p:nvSpPr>
        <p:spPr/>
        <p:txBody>
          <a:bodyPr/>
          <a:lstStyle/>
          <a:p>
            <a:pPr marL="514350" indent="-514350">
              <a:buAutoNum type="arabicPeriod"/>
            </a:pPr>
            <a:r>
              <a:rPr lang="pl-PL" dirty="0"/>
              <a:t>Adwokat obowiązany jest zachować umiar i takt wobec sądu, organów, instytucji oraz innych podmiotów, przed którymi występuje. </a:t>
            </a:r>
          </a:p>
          <a:p>
            <a:pPr marL="0" indent="0">
              <a:buNone/>
            </a:pPr>
            <a:endParaRPr lang="pl-PL" dirty="0"/>
          </a:p>
          <a:p>
            <a:pPr marL="0" indent="0">
              <a:buNone/>
            </a:pPr>
            <a:r>
              <a:rPr lang="pl-PL" dirty="0"/>
              <a:t>2. Nawet w razie niewłaściwego zachowania osób biorących udział w postępowaniu sądowym adwokat powinien wykazać się opanowaniem i taktem</a:t>
            </a:r>
          </a:p>
        </p:txBody>
      </p:sp>
    </p:spTree>
    <p:extLst>
      <p:ext uri="{BB962C8B-B14F-4D97-AF65-F5344CB8AC3E}">
        <p14:creationId xmlns:p14="http://schemas.microsoft.com/office/powerpoint/2010/main" val="2340296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3EF0CF-E500-3D9C-D317-29C28B875982}"/>
              </a:ext>
            </a:extLst>
          </p:cNvPr>
          <p:cNvSpPr>
            <a:spLocks noGrp="1"/>
          </p:cNvSpPr>
          <p:nvPr>
            <p:ph type="title"/>
          </p:nvPr>
        </p:nvSpPr>
        <p:spPr/>
        <p:txBody>
          <a:bodyPr/>
          <a:lstStyle/>
          <a:p>
            <a:r>
              <a:rPr lang="pl-PL" dirty="0"/>
              <a:t>KEA a retoryka adwokacka</a:t>
            </a:r>
          </a:p>
        </p:txBody>
      </p:sp>
      <p:sp>
        <p:nvSpPr>
          <p:cNvPr id="3" name="Symbol zastępczy zawartości 2">
            <a:extLst>
              <a:ext uri="{FF2B5EF4-FFF2-40B4-BE49-F238E27FC236}">
                <a16:creationId xmlns:a16="http://schemas.microsoft.com/office/drawing/2014/main" id="{9080A348-26FA-4B95-B8D4-8D6283E10649}"/>
              </a:ext>
            </a:extLst>
          </p:cNvPr>
          <p:cNvSpPr>
            <a:spLocks noGrp="1"/>
          </p:cNvSpPr>
          <p:nvPr>
            <p:ph idx="1"/>
          </p:nvPr>
        </p:nvSpPr>
        <p:spPr/>
        <p:txBody>
          <a:bodyPr/>
          <a:lstStyle/>
          <a:p>
            <a:r>
              <a:rPr lang="pl-PL" dirty="0"/>
              <a:t>Nie należy ograniczać się li tylko do </a:t>
            </a:r>
            <a:r>
              <a:rPr lang="pl-PL" i="1" dirty="0"/>
              <a:t>expressis verbis </a:t>
            </a:r>
            <a:r>
              <a:rPr lang="pl-PL" dirty="0"/>
              <a:t>występujących pojęć przy ocenie ram prawnych wystąpienia czy wypowiedzi adwokata zawartych w KEA.</a:t>
            </a:r>
          </a:p>
          <a:p>
            <a:r>
              <a:rPr lang="pl-PL" dirty="0"/>
              <a:t>Istotne są także inne, liczne uregulowania KEA, zwłaszcza zawierające normy odsyłające (a nawet odesłania do kryteriów pozaprawnych).</a:t>
            </a:r>
          </a:p>
          <a:p>
            <a:pPr marL="0" indent="0">
              <a:buNone/>
            </a:pPr>
            <a:endParaRPr lang="pl-PL" dirty="0"/>
          </a:p>
        </p:txBody>
      </p:sp>
    </p:spTree>
    <p:extLst>
      <p:ext uri="{BB962C8B-B14F-4D97-AF65-F5344CB8AC3E}">
        <p14:creationId xmlns:p14="http://schemas.microsoft.com/office/powerpoint/2010/main" val="2238304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049A88-1368-4280-8365-6021EF307030}"/>
              </a:ext>
            </a:extLst>
          </p:cNvPr>
          <p:cNvSpPr>
            <a:spLocks noGrp="1"/>
          </p:cNvSpPr>
          <p:nvPr>
            <p:ph type="title"/>
          </p:nvPr>
        </p:nvSpPr>
        <p:spPr>
          <a:xfrm>
            <a:off x="838200" y="365125"/>
            <a:ext cx="10763250" cy="1325563"/>
          </a:xfrm>
        </p:spPr>
        <p:txBody>
          <a:bodyPr/>
          <a:lstStyle/>
          <a:p>
            <a:r>
              <a:rPr lang="pl-PL" dirty="0"/>
              <a:t>Zawód(?) adwokata: „pisanie” czy „mówienie”?</a:t>
            </a:r>
          </a:p>
        </p:txBody>
      </p:sp>
      <p:sp>
        <p:nvSpPr>
          <p:cNvPr id="3" name="Symbol zastępczy zawartości 2">
            <a:extLst>
              <a:ext uri="{FF2B5EF4-FFF2-40B4-BE49-F238E27FC236}">
                <a16:creationId xmlns:a16="http://schemas.microsoft.com/office/drawing/2014/main" id="{B77EC8BF-FEB8-910E-00A2-0DF90ABC65D4}"/>
              </a:ext>
            </a:extLst>
          </p:cNvPr>
          <p:cNvSpPr>
            <a:spLocks noGrp="1"/>
          </p:cNvSpPr>
          <p:nvPr>
            <p:ph idx="1"/>
          </p:nvPr>
        </p:nvSpPr>
        <p:spPr/>
        <p:txBody>
          <a:bodyPr>
            <a:normAutofit fontScale="92500" lnSpcReduction="20000"/>
          </a:bodyPr>
          <a:lstStyle/>
          <a:p>
            <a:r>
              <a:rPr lang="pl-PL" dirty="0"/>
              <a:t>Komunikacja i znaczenie dyskursu prawniczego dla stosowania </a:t>
            </a:r>
            <a:br>
              <a:rPr lang="pl-PL" dirty="0"/>
            </a:br>
            <a:r>
              <a:rPr lang="pl-PL" dirty="0"/>
              <a:t>(i tworzenia) prawa</a:t>
            </a:r>
          </a:p>
          <a:p>
            <a:r>
              <a:rPr lang="pl-PL" dirty="0"/>
              <a:t>„Dyskursywna tożsamość prawa”</a:t>
            </a:r>
          </a:p>
          <a:p>
            <a:r>
              <a:rPr lang="pl-PL" dirty="0"/>
              <a:t>„Prawnik rzemieślnik” czy „prawnik humanista”?</a:t>
            </a:r>
          </a:p>
          <a:p>
            <a:pPr algn="just"/>
            <a:r>
              <a:rPr lang="pl-PL" dirty="0"/>
              <a:t>Wiedza a umiejętności/kompetencje</a:t>
            </a:r>
          </a:p>
          <a:p>
            <a:pPr algn="just"/>
            <a:r>
              <a:rPr lang="pl-PL" dirty="0"/>
              <a:t> „Rozumowaniom prawniczym towarzyszą nieustanne spory zarówno  między najwybitniejszymi prawnikami, jak i między sędziami zasiadającymi w najwyższych trybunałach (…). Rozumowanie prawnicze ma prawie zawsze charakter sporny i dlatego w przeciwieństwie do czysto formalnego rozumowania dedukcyjnego tylko bardzo rzadko może być uznane za poprawne lub niepoprawne w sposób, by tak rzec, bezosobowy”. </a:t>
            </a:r>
            <a:br>
              <a:rPr lang="pl-PL" dirty="0"/>
            </a:br>
            <a:r>
              <a:rPr lang="pl-PL" dirty="0"/>
              <a:t>Ch. Perelman, </a:t>
            </a:r>
            <a:r>
              <a:rPr lang="pl-PL" i="1" dirty="0"/>
              <a:t>Logika prawnicza. Nowa retoryka</a:t>
            </a:r>
            <a:r>
              <a:rPr lang="pl-PL" dirty="0"/>
              <a:t>, Warszawa 1984, s. 35. </a:t>
            </a:r>
          </a:p>
        </p:txBody>
      </p:sp>
    </p:spTree>
    <p:extLst>
      <p:ext uri="{BB962C8B-B14F-4D97-AF65-F5344CB8AC3E}">
        <p14:creationId xmlns:p14="http://schemas.microsoft.com/office/powerpoint/2010/main" val="2251246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73797F-3EDF-4E5A-B936-28A5BFF5725B}"/>
              </a:ext>
            </a:extLst>
          </p:cNvPr>
          <p:cNvSpPr>
            <a:spLocks noGrp="1"/>
          </p:cNvSpPr>
          <p:nvPr>
            <p:ph type="title"/>
          </p:nvPr>
        </p:nvSpPr>
        <p:spPr/>
        <p:txBody>
          <a:bodyPr/>
          <a:lstStyle/>
          <a:p>
            <a:r>
              <a:rPr lang="pl-PL" dirty="0"/>
              <a:t>Mowa końcowa w procesie karnym</a:t>
            </a:r>
          </a:p>
        </p:txBody>
      </p:sp>
      <p:sp>
        <p:nvSpPr>
          <p:cNvPr id="3" name="Symbol zastępczy zawartości 2">
            <a:extLst>
              <a:ext uri="{FF2B5EF4-FFF2-40B4-BE49-F238E27FC236}">
                <a16:creationId xmlns:a16="http://schemas.microsoft.com/office/drawing/2014/main" id="{D7F96573-9E9A-B4AC-BB3E-A6D1A60742A8}"/>
              </a:ext>
            </a:extLst>
          </p:cNvPr>
          <p:cNvSpPr>
            <a:spLocks noGrp="1"/>
          </p:cNvSpPr>
          <p:nvPr>
            <p:ph idx="1"/>
          </p:nvPr>
        </p:nvSpPr>
        <p:spPr/>
        <p:txBody>
          <a:bodyPr>
            <a:normAutofit fontScale="92500" lnSpcReduction="20000"/>
          </a:bodyPr>
          <a:lstStyle/>
          <a:p>
            <a:pPr marL="0" indent="0" algn="just">
              <a:buNone/>
            </a:pPr>
            <a:r>
              <a:rPr lang="pl-PL" b="1" i="0" dirty="0">
                <a:solidFill>
                  <a:srgbClr val="333333"/>
                </a:solidFill>
                <a:effectLst/>
                <a:latin typeface="Open Sans" panose="020B0606030504020204" pitchFamily="34" charset="0"/>
              </a:rPr>
              <a:t>Art. 406 KPK</a:t>
            </a:r>
          </a:p>
          <a:p>
            <a:pPr marL="0" indent="0" algn="just">
              <a:buNone/>
            </a:pPr>
            <a:r>
              <a:rPr lang="pl-PL" b="1" i="0" dirty="0">
                <a:solidFill>
                  <a:srgbClr val="333333"/>
                </a:solidFill>
                <a:effectLst/>
                <a:latin typeface="Open Sans" panose="020B0606030504020204" pitchFamily="34" charset="0"/>
              </a:rPr>
              <a:t>§  1. </a:t>
            </a:r>
            <a:r>
              <a:rPr lang="pl-PL" b="0" i="0" dirty="0">
                <a:solidFill>
                  <a:srgbClr val="333333"/>
                </a:solidFill>
                <a:effectLst/>
                <a:latin typeface="Open Sans" panose="020B0606030504020204" pitchFamily="34" charset="0"/>
              </a:rPr>
              <a:t>Po zamknięciu przewodu sądowego przewodniczący udziela głosu stronom, ich przedstawicielom oraz przedstawicielowi społecznemu. Głos zabierają w następującej kolejności: oskarżyciel publiczny, oskarżyciel posiłkowy, oskarżyciel prywatny, przedstawiciel społeczny, obrońca oskarżonego i oskarżony. Przedstawiciele procesowi stron zabierają głos przed stronami.</a:t>
            </a:r>
          </a:p>
          <a:p>
            <a:pPr marL="0" indent="0" algn="just">
              <a:buNone/>
            </a:pPr>
            <a:r>
              <a:rPr lang="pl-PL" b="1" i="0" dirty="0">
                <a:solidFill>
                  <a:srgbClr val="333333"/>
                </a:solidFill>
                <a:effectLst/>
                <a:latin typeface="Open Sans" panose="020B0606030504020204" pitchFamily="34" charset="0"/>
              </a:rPr>
              <a:t>§  2.  </a:t>
            </a:r>
            <a:r>
              <a:rPr lang="pl-PL" b="0" i="0" dirty="0">
                <a:solidFill>
                  <a:srgbClr val="333333"/>
                </a:solidFill>
                <a:effectLst/>
                <a:latin typeface="Open Sans" panose="020B0606030504020204" pitchFamily="34" charset="0"/>
              </a:rPr>
              <a:t>Jeżeli oskarżyciel ponownie zabiera głos, należy również udzielić głosu obrońcy i oskarżonemu.</a:t>
            </a:r>
          </a:p>
          <a:p>
            <a:pPr marL="0" indent="0" algn="just">
              <a:buNone/>
            </a:pPr>
            <a:endParaRPr lang="pl-PL" dirty="0"/>
          </a:p>
          <a:p>
            <a:pPr marL="0" indent="0" algn="just">
              <a:buNone/>
            </a:pPr>
            <a:r>
              <a:rPr lang="pl-PL" dirty="0"/>
              <a:t>Zobacz także:</a:t>
            </a:r>
          </a:p>
          <a:p>
            <a:pPr>
              <a:buFontTx/>
              <a:buChar char="-"/>
            </a:pPr>
            <a:r>
              <a:rPr lang="pl-PL" dirty="0"/>
              <a:t>86 KPK, 7 KPK, 4 KPK</a:t>
            </a:r>
          </a:p>
          <a:p>
            <a:pPr>
              <a:buFontTx/>
              <a:buChar char="-"/>
            </a:pPr>
            <a:endParaRPr lang="pl-PL" dirty="0"/>
          </a:p>
        </p:txBody>
      </p:sp>
    </p:spTree>
    <p:extLst>
      <p:ext uri="{BB962C8B-B14F-4D97-AF65-F5344CB8AC3E}">
        <p14:creationId xmlns:p14="http://schemas.microsoft.com/office/powerpoint/2010/main" val="2009913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BAFA62-2D8F-35F5-9E07-F18801269C85}"/>
              </a:ext>
            </a:extLst>
          </p:cNvPr>
          <p:cNvSpPr>
            <a:spLocks noGrp="1"/>
          </p:cNvSpPr>
          <p:nvPr>
            <p:ph type="title"/>
          </p:nvPr>
        </p:nvSpPr>
        <p:spPr/>
        <p:txBody>
          <a:bodyPr/>
          <a:lstStyle/>
          <a:p>
            <a:r>
              <a:rPr lang="pl-PL" dirty="0"/>
              <a:t>Przykładowe orzecznictwo </a:t>
            </a:r>
          </a:p>
        </p:txBody>
      </p:sp>
      <p:sp>
        <p:nvSpPr>
          <p:cNvPr id="3" name="Symbol zastępczy zawartości 2">
            <a:extLst>
              <a:ext uri="{FF2B5EF4-FFF2-40B4-BE49-F238E27FC236}">
                <a16:creationId xmlns:a16="http://schemas.microsoft.com/office/drawing/2014/main" id="{1C65CD8B-1C73-23A0-46FC-F8C7B59CCAEB}"/>
              </a:ext>
            </a:extLst>
          </p:cNvPr>
          <p:cNvSpPr>
            <a:spLocks noGrp="1"/>
          </p:cNvSpPr>
          <p:nvPr>
            <p:ph idx="1"/>
          </p:nvPr>
        </p:nvSpPr>
        <p:spPr/>
        <p:txBody>
          <a:bodyPr>
            <a:normAutofit fontScale="92500" lnSpcReduction="10000"/>
          </a:bodyPr>
          <a:lstStyle/>
          <a:p>
            <a:pPr marL="0" indent="0" algn="just">
              <a:buNone/>
            </a:pPr>
            <a:r>
              <a:rPr lang="pl-PL" b="0" i="0" dirty="0">
                <a:solidFill>
                  <a:srgbClr val="333333"/>
                </a:solidFill>
                <a:effectLst/>
                <a:latin typeface="Open Sans" panose="020B0606030504020204" pitchFamily="34" charset="0"/>
              </a:rPr>
              <a:t>„Przemówienia końcowe stron (art. 406 k.p.k.) prezentują ich stanowisko, co do przedmiotu procesu, ocenę dowodów, wnioski o podstawie faktycznej, odpowiedzialności, ewentualnie wymiarze kary, środkach karnych, kosztach procesu. Pogląd prokuratora, co do kary, jaką uważa on za odpowiednią za popełnione przez oskarżonego przestępstwo w żadnym stopniu nie limituje sądu orzekającego merytorycznie. Stąd orzeczenie kary wyższej lub niższej od proponowanej przez strony samo w sobie nie oznacza, że jest ona rażąco, niewspółmiernie surowa lub łagodna. O tym decyduje dopiero jej konfrontacja z relewantnymi dla jej wymiaru okolicznościami”.</a:t>
            </a:r>
          </a:p>
          <a:p>
            <a:pPr marL="0" indent="0" algn="just">
              <a:buNone/>
            </a:pPr>
            <a:r>
              <a:rPr lang="pl-PL" dirty="0">
                <a:solidFill>
                  <a:srgbClr val="333333"/>
                </a:solidFill>
                <a:latin typeface="Open Sans" panose="020B0606030504020204" pitchFamily="34" charset="0"/>
              </a:rPr>
              <a:t>Wyrok Sądu Apelacyjnego we Wrocławiu z dnia 5 marca 2015 roku, sygn. akt II AKa 38/15, LEX nr 1668724</a:t>
            </a:r>
            <a:endParaRPr lang="pl-PL" dirty="0"/>
          </a:p>
        </p:txBody>
      </p:sp>
    </p:spTree>
    <p:extLst>
      <p:ext uri="{BB962C8B-B14F-4D97-AF65-F5344CB8AC3E}">
        <p14:creationId xmlns:p14="http://schemas.microsoft.com/office/powerpoint/2010/main" val="3830067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43DCB-47A3-23F2-458B-627DFC062A1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94C5D47-A270-3C91-F5AB-249EF0792408}"/>
              </a:ext>
            </a:extLst>
          </p:cNvPr>
          <p:cNvSpPr>
            <a:spLocks noGrp="1"/>
          </p:cNvSpPr>
          <p:nvPr>
            <p:ph type="title"/>
          </p:nvPr>
        </p:nvSpPr>
        <p:spPr/>
        <p:txBody>
          <a:bodyPr/>
          <a:lstStyle/>
          <a:p>
            <a:r>
              <a:rPr lang="pl-PL" dirty="0"/>
              <a:t>Przykładowe orzecznictwo </a:t>
            </a:r>
          </a:p>
        </p:txBody>
      </p:sp>
      <p:sp>
        <p:nvSpPr>
          <p:cNvPr id="3" name="Symbol zastępczy zawartości 2">
            <a:extLst>
              <a:ext uri="{FF2B5EF4-FFF2-40B4-BE49-F238E27FC236}">
                <a16:creationId xmlns:a16="http://schemas.microsoft.com/office/drawing/2014/main" id="{534AB432-3FF4-C2EB-54F2-15B6B97AFCDA}"/>
              </a:ext>
            </a:extLst>
          </p:cNvPr>
          <p:cNvSpPr>
            <a:spLocks noGrp="1"/>
          </p:cNvSpPr>
          <p:nvPr>
            <p:ph idx="1"/>
          </p:nvPr>
        </p:nvSpPr>
        <p:spPr/>
        <p:txBody>
          <a:bodyPr>
            <a:normAutofit/>
          </a:bodyPr>
          <a:lstStyle/>
          <a:p>
            <a:pPr marL="0" indent="0" algn="just">
              <a:buNone/>
            </a:pPr>
            <a:r>
              <a:rPr lang="pl-PL" b="0" i="0" dirty="0">
                <a:solidFill>
                  <a:srgbClr val="333333"/>
                </a:solidFill>
                <a:effectLst/>
                <a:latin typeface="Open Sans" panose="020B0606030504020204" pitchFamily="34" charset="0"/>
              </a:rPr>
              <a:t>„Obraza przepisu o udzieleniu oskarżonemu ostatniego słowa narusza w tak istotny sposób przepisy postępowania, że może mieć to wpływ na treść wyroku i w konsekwencji prowadzić do fikcyjności prawa oskarżonego do rzetelnego procesu, gwarantowanego w art. 45 ust. 1 Konstytucji, art. 6 ust. 3 lit. "c" EKPCz oraz w art. 14 ust. 3 lit. "d" MPPOiP”.</a:t>
            </a:r>
          </a:p>
          <a:p>
            <a:pPr marL="0" indent="0" algn="just">
              <a:buNone/>
            </a:pPr>
            <a:endParaRPr lang="pl-PL" dirty="0">
              <a:solidFill>
                <a:srgbClr val="333333"/>
              </a:solidFill>
              <a:latin typeface="Open Sans" panose="020B0606030504020204" pitchFamily="34" charset="0"/>
            </a:endParaRPr>
          </a:p>
          <a:p>
            <a:pPr marL="0" indent="0" algn="just">
              <a:buNone/>
            </a:pPr>
            <a:r>
              <a:rPr lang="pl-PL" dirty="0">
                <a:solidFill>
                  <a:srgbClr val="333333"/>
                </a:solidFill>
                <a:latin typeface="Open Sans" panose="020B0606030504020204" pitchFamily="34" charset="0"/>
              </a:rPr>
              <a:t>Wyrok Sądu Apelacyjnego we Wrocławiu z dnia 5 marca 2015 roku, sygn. akt II AKa 38/15, LEX nr 1668724</a:t>
            </a:r>
            <a:endParaRPr lang="pl-PL" dirty="0"/>
          </a:p>
        </p:txBody>
      </p:sp>
    </p:spTree>
    <p:extLst>
      <p:ext uri="{BB962C8B-B14F-4D97-AF65-F5344CB8AC3E}">
        <p14:creationId xmlns:p14="http://schemas.microsoft.com/office/powerpoint/2010/main" val="1510215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4B0A4-763F-37CB-C3BC-90F4CAB04D3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775A125-3A9B-0F42-9D5C-D6C1494B986D}"/>
              </a:ext>
            </a:extLst>
          </p:cNvPr>
          <p:cNvSpPr>
            <a:spLocks noGrp="1"/>
          </p:cNvSpPr>
          <p:nvPr>
            <p:ph type="title"/>
          </p:nvPr>
        </p:nvSpPr>
        <p:spPr/>
        <p:txBody>
          <a:bodyPr/>
          <a:lstStyle/>
          <a:p>
            <a:r>
              <a:rPr lang="pl-PL" dirty="0"/>
              <a:t>Przykładowe orzecznictwo </a:t>
            </a:r>
          </a:p>
        </p:txBody>
      </p:sp>
      <p:sp>
        <p:nvSpPr>
          <p:cNvPr id="3" name="Symbol zastępczy zawartości 2">
            <a:extLst>
              <a:ext uri="{FF2B5EF4-FFF2-40B4-BE49-F238E27FC236}">
                <a16:creationId xmlns:a16="http://schemas.microsoft.com/office/drawing/2014/main" id="{8D2B63F5-2AED-1B7A-A7AE-5C3ED55F3BB6}"/>
              </a:ext>
            </a:extLst>
          </p:cNvPr>
          <p:cNvSpPr>
            <a:spLocks noGrp="1"/>
          </p:cNvSpPr>
          <p:nvPr>
            <p:ph idx="1"/>
          </p:nvPr>
        </p:nvSpPr>
        <p:spPr/>
        <p:txBody>
          <a:bodyPr>
            <a:normAutofit lnSpcReduction="10000"/>
          </a:bodyPr>
          <a:lstStyle/>
          <a:p>
            <a:pPr marL="0" indent="0" algn="just">
              <a:buNone/>
            </a:pPr>
            <a:r>
              <a:rPr lang="pl-PL" b="0" i="0" dirty="0">
                <a:solidFill>
                  <a:srgbClr val="333333"/>
                </a:solidFill>
                <a:effectLst/>
                <a:latin typeface="Open Sans" panose="020B0606030504020204" pitchFamily="34" charset="0"/>
              </a:rPr>
              <a:t>„Uczestnik (nie tylko oskarżony) nie musi skorzystać ze swego prawa i może odmówić wygłoszenia przemówienia. Wygłoszenie przemówienia jest prawem uczestnika, a zatem odmowa jego wygłoszenia nie wymaga uzasadnienia i nie stanowi naruszenia prawa procesowego, a tym samym przyczyny odwoławczej. Uczestnik może w ogóle odmówić wystąpienia bądź też odmowa może się ograniczać jedynie do ponownego przemówienia czy repliki, przy skorzystaniu z możliwości wcześniejszego zabrania głosu”.</a:t>
            </a:r>
          </a:p>
          <a:p>
            <a:pPr marL="0" indent="0" algn="just">
              <a:buNone/>
            </a:pPr>
            <a:r>
              <a:rPr lang="pl-PL" dirty="0">
                <a:solidFill>
                  <a:srgbClr val="333333"/>
                </a:solidFill>
                <a:latin typeface="Open Sans" panose="020B0606030504020204" pitchFamily="34" charset="0"/>
              </a:rPr>
              <a:t>Wyrok Sądu Apelacyjnego we Wrocławiu z dnia 28 października 2021 roku, sygn. akt II AKa 198/21, LEX nr </a:t>
            </a:r>
            <a:r>
              <a:rPr lang="pl-PL" b="0" i="0" dirty="0">
                <a:solidFill>
                  <a:srgbClr val="333333"/>
                </a:solidFill>
                <a:effectLst/>
                <a:latin typeface="Open Sans" panose="020B0606030504020204" pitchFamily="34" charset="0"/>
              </a:rPr>
              <a:t>3304563</a:t>
            </a:r>
            <a:endParaRPr lang="pl-PL" dirty="0"/>
          </a:p>
        </p:txBody>
      </p:sp>
    </p:spTree>
    <p:extLst>
      <p:ext uri="{BB962C8B-B14F-4D97-AF65-F5344CB8AC3E}">
        <p14:creationId xmlns:p14="http://schemas.microsoft.com/office/powerpoint/2010/main" val="102824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BD9CA-3C2F-875D-541C-8692C5C9C3B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C417222-0635-174F-B73E-AE3F8936B2A1}"/>
              </a:ext>
            </a:extLst>
          </p:cNvPr>
          <p:cNvSpPr>
            <a:spLocks noGrp="1"/>
          </p:cNvSpPr>
          <p:nvPr>
            <p:ph type="title"/>
          </p:nvPr>
        </p:nvSpPr>
        <p:spPr/>
        <p:txBody>
          <a:bodyPr/>
          <a:lstStyle/>
          <a:p>
            <a:r>
              <a:rPr lang="pl-PL" dirty="0"/>
              <a:t>Przykładowe orzecznictwo </a:t>
            </a:r>
          </a:p>
        </p:txBody>
      </p:sp>
      <p:sp>
        <p:nvSpPr>
          <p:cNvPr id="3" name="Symbol zastępczy zawartości 2">
            <a:extLst>
              <a:ext uri="{FF2B5EF4-FFF2-40B4-BE49-F238E27FC236}">
                <a16:creationId xmlns:a16="http://schemas.microsoft.com/office/drawing/2014/main" id="{2F9C5F56-5AF1-9CB3-F01B-D1AA53AE78EF}"/>
              </a:ext>
            </a:extLst>
          </p:cNvPr>
          <p:cNvSpPr>
            <a:spLocks noGrp="1"/>
          </p:cNvSpPr>
          <p:nvPr>
            <p:ph idx="1"/>
          </p:nvPr>
        </p:nvSpPr>
        <p:spPr/>
        <p:txBody>
          <a:bodyPr>
            <a:normAutofit/>
          </a:bodyPr>
          <a:lstStyle/>
          <a:p>
            <a:pPr marL="0" indent="0" algn="just">
              <a:buNone/>
            </a:pPr>
            <a:r>
              <a:rPr lang="pl-PL" b="0" i="0" dirty="0">
                <a:solidFill>
                  <a:srgbClr val="333333"/>
                </a:solidFill>
                <a:effectLst/>
                <a:latin typeface="Open Sans" panose="020B0606030504020204" pitchFamily="34" charset="0"/>
              </a:rPr>
              <a:t>„Naruszenie art. 406 § 1 k.p.k. nie stanowi podstawy uchylenia wyroku i przekazania sprawy do ponownego rozpoznania. To uchybienie może być konwalidowane na etapie postępowania odwoławczego przez przedstawienie w apelacji stanowiska skarżącego co do oczekiwanego merytorycznego rozstrzygnięcia sprawy”.</a:t>
            </a:r>
          </a:p>
          <a:p>
            <a:pPr marL="0" indent="0" algn="just">
              <a:buNone/>
            </a:pPr>
            <a:endParaRPr lang="pl-PL" dirty="0">
              <a:solidFill>
                <a:srgbClr val="333333"/>
              </a:solidFill>
              <a:latin typeface="Open Sans" panose="020B0606030504020204" pitchFamily="34" charset="0"/>
            </a:endParaRPr>
          </a:p>
          <a:p>
            <a:pPr marL="0" indent="0" algn="just">
              <a:buNone/>
            </a:pPr>
            <a:r>
              <a:rPr lang="pl-PL" dirty="0">
                <a:solidFill>
                  <a:srgbClr val="333333"/>
                </a:solidFill>
                <a:latin typeface="Open Sans" panose="020B0606030504020204" pitchFamily="34" charset="0"/>
              </a:rPr>
              <a:t>Wyrok Sądu Apelacyjnego we Wrocławiu z dnia 27 kwietnia 2023 roku, sygn. akt AKa 66/23, LEX nr 3625769</a:t>
            </a:r>
            <a:endParaRPr lang="pl-PL" dirty="0"/>
          </a:p>
        </p:txBody>
      </p:sp>
    </p:spTree>
    <p:extLst>
      <p:ext uri="{BB962C8B-B14F-4D97-AF65-F5344CB8AC3E}">
        <p14:creationId xmlns:p14="http://schemas.microsoft.com/office/powerpoint/2010/main" val="2108334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321FF9-1366-FF28-B0AE-69E401DC1D4B}"/>
              </a:ext>
            </a:extLst>
          </p:cNvPr>
          <p:cNvSpPr>
            <a:spLocks noGrp="1"/>
          </p:cNvSpPr>
          <p:nvPr>
            <p:ph type="title"/>
          </p:nvPr>
        </p:nvSpPr>
        <p:spPr/>
        <p:txBody>
          <a:bodyPr/>
          <a:lstStyle/>
          <a:p>
            <a:r>
              <a:rPr lang="pl-PL" dirty="0"/>
              <a:t>Postanowienie SN z 8 kwietnia 2003 roku, sygn. V KK 299/02, LEX nr 77460</a:t>
            </a:r>
          </a:p>
        </p:txBody>
      </p:sp>
      <p:sp>
        <p:nvSpPr>
          <p:cNvPr id="3" name="Symbol zastępczy zawartości 2">
            <a:extLst>
              <a:ext uri="{FF2B5EF4-FFF2-40B4-BE49-F238E27FC236}">
                <a16:creationId xmlns:a16="http://schemas.microsoft.com/office/drawing/2014/main" id="{18C9B373-40D3-5DCF-A654-58DD996F754D}"/>
              </a:ext>
            </a:extLst>
          </p:cNvPr>
          <p:cNvSpPr>
            <a:spLocks noGrp="1"/>
          </p:cNvSpPr>
          <p:nvPr>
            <p:ph idx="1"/>
          </p:nvPr>
        </p:nvSpPr>
        <p:spPr/>
        <p:txBody>
          <a:bodyPr>
            <a:normAutofit fontScale="32500" lnSpcReduction="20000"/>
          </a:bodyPr>
          <a:lstStyle/>
          <a:p>
            <a:pPr algn="just">
              <a:spcAft>
                <a:spcPts val="750"/>
              </a:spcAft>
            </a:pPr>
            <a:r>
              <a:rPr lang="pl-PL" sz="5100" b="0" i="0" dirty="0">
                <a:solidFill>
                  <a:srgbClr val="333333"/>
                </a:solidFill>
                <a:effectLst/>
              </a:rPr>
              <a:t>„Stypizowane w przepisie art. 1 ust. 1 dekretu z dnia 31 sierpnia 1944 r. o wymiarze kary dla faszystowsko-hitlerowskich zbrodniarzy winnych zabójstw i znęcania się nad ludnością cywilną i jeńcami oraz dla zdrajców Narodu Polskiego (Dz. U. z 1946 r. Nr 69, poz. 377) przestępstwo ma charakter powszechny, czyli ogólnosprawczy. Podmiot owej zbrodni oznaczony został w dekrecie za pomocą zaimka "kto" i nie ulega najmniejszej wątpliwości, że obejmował również osoby więzione przez organy państwa niemieckiego, które, idąc na rękę władzom III Rzeszy, brały udział w dokonywaniu zabójstw wszystkich kategorii ludności. Innymi słowy, przestępstwo określone w art. 1 ust. 1 dekretu sierpniowego mogło być popełnione przez każdego zdolnego do odpowiedzialności karnej człowieka, to jest osobę poczytalną, która osiągnęła przewidziany przez prawo wiek.</a:t>
            </a:r>
          </a:p>
          <a:p>
            <a:pPr algn="just">
              <a:spcAft>
                <a:spcPts val="750"/>
              </a:spcAft>
            </a:pPr>
            <a:r>
              <a:rPr lang="pl-PL" sz="5100" b="0" i="0" dirty="0">
                <a:solidFill>
                  <a:srgbClr val="333333"/>
                </a:solidFill>
                <a:effectLst/>
              </a:rPr>
              <a:t>Skoro obrońca i oskarżony nie domagali się wygłoszenia po replice oskarżyciela publicznego oświadczeń (w istocie ich brak aktywności w tym względzie oznaczał zrezygnowanie z tego prawa) i nie ma danych choćby uzasadniających przypuszczenie, iż wskutek braku odpowiedzi na kolejne wystąpienie prokuratora zawężeniu uległ punkt widzenia sądu na faktyczną i prawną stronę rozpoznawanej sprawy, to nie sposób było uchybienie obowiązkowi przewidzianemu w art. 406 § 2 kpk uznać in concreto za rażące i mogące wywrzeć istotny wpływ na treść wyroku.</a:t>
            </a:r>
          </a:p>
          <a:p>
            <a:pPr algn="just">
              <a:spcAft>
                <a:spcPts val="750"/>
              </a:spcAft>
            </a:pPr>
            <a:r>
              <a:rPr lang="pl-PL" sz="5100" b="0" i="0" dirty="0">
                <a:solidFill>
                  <a:srgbClr val="333333"/>
                </a:solidFill>
                <a:effectLst/>
              </a:rPr>
              <a:t>Przepis art. 2 § 2 kpk formułuje zasadę prawdy materialnej, której w doktrynie procesu karnego przypisuje się znaczenie nadrzędne, natomiast przepis art. 4 kpk wyraża zasadę obiektywizmu, rozumianą jako dyrektywę, zgodnie z którą organy procesowe powinny zachować obiektywny stosunek do sprawy i stron. Z tego względu wymienione przepisy nie mogą samodzielnie stanowić podstaw kasacji. Przestrzeganie zasad prawdy materialnej i bezstronności gwarantowane jest w przepisach szczegółowych i dopiero wskazanie ich naruszenia może uzasadniać zarzuty kasacyjne”.</a:t>
            </a:r>
          </a:p>
          <a:p>
            <a:endParaRPr lang="pl-PL" dirty="0"/>
          </a:p>
        </p:txBody>
      </p:sp>
    </p:spTree>
    <p:extLst>
      <p:ext uri="{BB962C8B-B14F-4D97-AF65-F5344CB8AC3E}">
        <p14:creationId xmlns:p14="http://schemas.microsoft.com/office/powerpoint/2010/main" val="988526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84770B-1D87-A390-9260-19F0DD4C234E}"/>
              </a:ext>
            </a:extLst>
          </p:cNvPr>
          <p:cNvSpPr>
            <a:spLocks noGrp="1"/>
          </p:cNvSpPr>
          <p:nvPr>
            <p:ph type="title"/>
          </p:nvPr>
        </p:nvSpPr>
        <p:spPr>
          <a:xfrm>
            <a:off x="769189" y="572158"/>
            <a:ext cx="10515600" cy="1325563"/>
          </a:xfrm>
        </p:spPr>
        <p:txBody>
          <a:bodyPr>
            <a:normAutofit fontScale="90000"/>
          </a:bodyPr>
          <a:lstStyle/>
          <a:p>
            <a:r>
              <a:rPr lang="pl-PL" b="0" i="0" dirty="0">
                <a:solidFill>
                  <a:srgbClr val="333333"/>
                </a:solidFill>
                <a:effectLst/>
                <a:latin typeface="Open Sans" panose="020B0606030504020204" pitchFamily="34" charset="0"/>
              </a:rPr>
              <a:t>J. A. Kulesza, </a:t>
            </a:r>
            <a:br>
              <a:rPr lang="pl-PL" b="0" i="0" dirty="0">
                <a:solidFill>
                  <a:srgbClr val="333333"/>
                </a:solidFill>
                <a:effectLst/>
                <a:latin typeface="Open Sans" panose="020B0606030504020204" pitchFamily="34" charset="0"/>
              </a:rPr>
            </a:br>
            <a:r>
              <a:rPr lang="pl-PL" b="0" i="1" dirty="0">
                <a:solidFill>
                  <a:srgbClr val="333333"/>
                </a:solidFill>
                <a:effectLst/>
                <a:latin typeface="Open Sans" panose="020B0606030504020204" pitchFamily="34" charset="0"/>
              </a:rPr>
              <a:t>Glosa do postanowienia SN z dnia 8 kwietnia 2003 r., V KK 229/02</a:t>
            </a:r>
            <a:r>
              <a:rPr lang="pl-PL" b="0" i="0" dirty="0">
                <a:solidFill>
                  <a:srgbClr val="333333"/>
                </a:solidFill>
                <a:effectLst/>
                <a:latin typeface="Open Sans" panose="020B0606030504020204" pitchFamily="34" charset="0"/>
              </a:rPr>
              <a:t>, WPP 2004, nr 4, s. 151.</a:t>
            </a:r>
            <a:endParaRPr lang="pl-PL" dirty="0"/>
          </a:p>
        </p:txBody>
      </p:sp>
      <p:sp>
        <p:nvSpPr>
          <p:cNvPr id="3" name="Symbol zastępczy zawartości 2">
            <a:extLst>
              <a:ext uri="{FF2B5EF4-FFF2-40B4-BE49-F238E27FC236}">
                <a16:creationId xmlns:a16="http://schemas.microsoft.com/office/drawing/2014/main" id="{7559A71C-9666-97EA-868A-A2E13E4C19CA}"/>
              </a:ext>
            </a:extLst>
          </p:cNvPr>
          <p:cNvSpPr>
            <a:spLocks noGrp="1"/>
          </p:cNvSpPr>
          <p:nvPr>
            <p:ph idx="1"/>
          </p:nvPr>
        </p:nvSpPr>
        <p:spPr>
          <a:xfrm>
            <a:off x="838200" y="2231067"/>
            <a:ext cx="10515600" cy="4351338"/>
          </a:xfrm>
        </p:spPr>
        <p:txBody>
          <a:bodyPr/>
          <a:lstStyle/>
          <a:p>
            <a:pPr algn="just"/>
            <a:r>
              <a:rPr lang="pl-PL" b="0" i="0" dirty="0">
                <a:solidFill>
                  <a:srgbClr val="333333"/>
                </a:solidFill>
                <a:effectLst/>
                <a:latin typeface="+mj-lt"/>
              </a:rPr>
              <a:t>„Głosy stron są szczególnie ważną czynnością w ramach postępowania sądowego, stwarzają bowiem warunki do dokonania wszechstronnej analizy i oceny materiału dowodowego, dają uczestnikom postępowania sądowego możność przedstawienia swoich racji i toku rozumowania oraz przekonania sądu o trafności prezentowanego stanowiska. Nadto wyjaśnienia oskarżonego, zawarte w końcowych wystąpieniach zaliczane są w poczet całokształtu materiału dowodowego ujawnionego na rozprawie, i uwzględniane przy rozstrzygnięciu”.</a:t>
            </a:r>
            <a:endParaRPr lang="pl-PL" dirty="0">
              <a:latin typeface="+mj-lt"/>
            </a:endParaRPr>
          </a:p>
        </p:txBody>
      </p:sp>
    </p:spTree>
    <p:extLst>
      <p:ext uri="{BB962C8B-B14F-4D97-AF65-F5344CB8AC3E}">
        <p14:creationId xmlns:p14="http://schemas.microsoft.com/office/powerpoint/2010/main" val="3326497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D1F74-B9B1-DEA1-FB17-23C0400E182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1B9559B-F886-7F53-CEEA-5D5B7F98F4B5}"/>
              </a:ext>
            </a:extLst>
          </p:cNvPr>
          <p:cNvSpPr>
            <a:spLocks noGrp="1"/>
          </p:cNvSpPr>
          <p:nvPr>
            <p:ph type="title"/>
          </p:nvPr>
        </p:nvSpPr>
        <p:spPr>
          <a:xfrm>
            <a:off x="769189" y="572158"/>
            <a:ext cx="10515600" cy="1325563"/>
          </a:xfrm>
        </p:spPr>
        <p:txBody>
          <a:bodyPr>
            <a:normAutofit fontScale="90000"/>
          </a:bodyPr>
          <a:lstStyle/>
          <a:p>
            <a:r>
              <a:rPr lang="pl-PL" b="0" i="0" dirty="0">
                <a:solidFill>
                  <a:srgbClr val="333333"/>
                </a:solidFill>
                <a:effectLst/>
                <a:latin typeface="Open Sans" panose="020B0606030504020204" pitchFamily="34" charset="0"/>
              </a:rPr>
              <a:t>J. A. Kulesza, </a:t>
            </a:r>
            <a:br>
              <a:rPr lang="pl-PL" b="0" i="0" dirty="0">
                <a:solidFill>
                  <a:srgbClr val="333333"/>
                </a:solidFill>
                <a:effectLst/>
                <a:latin typeface="Open Sans" panose="020B0606030504020204" pitchFamily="34" charset="0"/>
              </a:rPr>
            </a:br>
            <a:r>
              <a:rPr lang="pl-PL" b="0" i="1" dirty="0">
                <a:solidFill>
                  <a:srgbClr val="333333"/>
                </a:solidFill>
                <a:effectLst/>
                <a:latin typeface="Open Sans" panose="020B0606030504020204" pitchFamily="34" charset="0"/>
              </a:rPr>
              <a:t>Glosa do postanowienia SN z dnia 8 kwietnia 2003 r., V KK 229/02</a:t>
            </a:r>
            <a:r>
              <a:rPr lang="pl-PL" b="0" i="0" dirty="0">
                <a:solidFill>
                  <a:srgbClr val="333333"/>
                </a:solidFill>
                <a:effectLst/>
                <a:latin typeface="Open Sans" panose="020B0606030504020204" pitchFamily="34" charset="0"/>
              </a:rPr>
              <a:t>, WPP 2004, nr 4, s. 151.</a:t>
            </a:r>
            <a:endParaRPr lang="pl-PL" dirty="0"/>
          </a:p>
        </p:txBody>
      </p:sp>
      <p:sp>
        <p:nvSpPr>
          <p:cNvPr id="3" name="Symbol zastępczy zawartości 2">
            <a:extLst>
              <a:ext uri="{FF2B5EF4-FFF2-40B4-BE49-F238E27FC236}">
                <a16:creationId xmlns:a16="http://schemas.microsoft.com/office/drawing/2014/main" id="{4E7CDCA3-C292-582A-F8F4-3DCC16E38A0A}"/>
              </a:ext>
            </a:extLst>
          </p:cNvPr>
          <p:cNvSpPr>
            <a:spLocks noGrp="1"/>
          </p:cNvSpPr>
          <p:nvPr>
            <p:ph idx="1"/>
          </p:nvPr>
        </p:nvSpPr>
        <p:spPr>
          <a:xfrm>
            <a:off x="838200" y="2231067"/>
            <a:ext cx="10515600" cy="4351338"/>
          </a:xfrm>
        </p:spPr>
        <p:txBody>
          <a:bodyPr>
            <a:normAutofit fontScale="92500" lnSpcReduction="20000"/>
          </a:bodyPr>
          <a:lstStyle/>
          <a:p>
            <a:pPr algn="just"/>
            <a:r>
              <a:rPr lang="pl-PL" b="0" i="0" dirty="0">
                <a:solidFill>
                  <a:srgbClr val="333333"/>
                </a:solidFill>
                <a:effectLst/>
                <a:latin typeface="+mj-lt"/>
              </a:rPr>
              <a:t>„Waga uchybienia art. 406 § 2 k.p.k. jest różna, zależnie od sytuacji, czy oskarżony korzysta z pomocy obrońcy, czy też z pomocy obrońcy nie korzysta. Jeżeli oskarżony nie korzysta z pomocy obrońcy, jest ona z reguły bardzo poważna, i nakazuje uchylenie wyroku. [...] Nie można także stawiać znaku równości dwóch naruszeń procedury karnej, pierwszego, gdy uchybienie sądu polega na nieudzieleniu w ogóle głosu obrońcy oskarżonego lub oskarżonemu, i drugiego, gdy uchybienie sądu polega na nieudzieleniu głosu obrońcy i oskarżonemu po replice oskarżyciela publicznego. W sytuacji pierwszej dochodzi do rażącego naruszenia prawa oskarżonego do obrony, uniemożliwiającej akceptację wydanego wyroku. W drugiej, ocena będzie zależała od okoliczności konkretnego przypadku. Bywają repliki uzasadnione, odnoszące się do oceny najistotniejszych dowodów postępowania, zwłaszcza w sprawach poszlakowych, ale są i mniej uzasadnione, czy nawet incydentalne”.</a:t>
            </a:r>
            <a:endParaRPr lang="pl-PL" dirty="0">
              <a:latin typeface="+mj-lt"/>
            </a:endParaRPr>
          </a:p>
        </p:txBody>
      </p:sp>
    </p:spTree>
    <p:extLst>
      <p:ext uri="{BB962C8B-B14F-4D97-AF65-F5344CB8AC3E}">
        <p14:creationId xmlns:p14="http://schemas.microsoft.com/office/powerpoint/2010/main" val="3823938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D5472-FF7C-4099-62A1-A967D6600D4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7E03411-5759-BF60-38E0-69927D2B4C11}"/>
              </a:ext>
            </a:extLst>
          </p:cNvPr>
          <p:cNvSpPr>
            <a:spLocks noGrp="1"/>
          </p:cNvSpPr>
          <p:nvPr>
            <p:ph type="title"/>
          </p:nvPr>
        </p:nvSpPr>
        <p:spPr>
          <a:xfrm>
            <a:off x="769189" y="572158"/>
            <a:ext cx="10515600" cy="1325563"/>
          </a:xfrm>
        </p:spPr>
        <p:txBody>
          <a:bodyPr>
            <a:normAutofit fontScale="90000"/>
          </a:bodyPr>
          <a:lstStyle/>
          <a:p>
            <a:r>
              <a:rPr lang="pl-PL" b="0" i="0" dirty="0">
                <a:solidFill>
                  <a:srgbClr val="333333"/>
                </a:solidFill>
                <a:effectLst/>
                <a:latin typeface="Open Sans" panose="020B0606030504020204" pitchFamily="34" charset="0"/>
              </a:rPr>
              <a:t>J. A. Kulesza, </a:t>
            </a:r>
            <a:br>
              <a:rPr lang="pl-PL" b="0" i="0" dirty="0">
                <a:solidFill>
                  <a:srgbClr val="333333"/>
                </a:solidFill>
                <a:effectLst/>
                <a:latin typeface="Open Sans" panose="020B0606030504020204" pitchFamily="34" charset="0"/>
              </a:rPr>
            </a:br>
            <a:r>
              <a:rPr lang="pl-PL" b="0" i="1" dirty="0">
                <a:solidFill>
                  <a:srgbClr val="333333"/>
                </a:solidFill>
                <a:effectLst/>
                <a:latin typeface="Open Sans" panose="020B0606030504020204" pitchFamily="34" charset="0"/>
              </a:rPr>
              <a:t>Glosa do postanowienia SN z dnia 8 kwietnia 2003 r., V KK 229/02</a:t>
            </a:r>
            <a:r>
              <a:rPr lang="pl-PL" b="0" i="0" dirty="0">
                <a:solidFill>
                  <a:srgbClr val="333333"/>
                </a:solidFill>
                <a:effectLst/>
                <a:latin typeface="Open Sans" panose="020B0606030504020204" pitchFamily="34" charset="0"/>
              </a:rPr>
              <a:t>, WPP 2004, nr 4, s. 151.</a:t>
            </a:r>
            <a:endParaRPr lang="pl-PL" dirty="0"/>
          </a:p>
        </p:txBody>
      </p:sp>
      <p:sp>
        <p:nvSpPr>
          <p:cNvPr id="3" name="Symbol zastępczy zawartości 2">
            <a:extLst>
              <a:ext uri="{FF2B5EF4-FFF2-40B4-BE49-F238E27FC236}">
                <a16:creationId xmlns:a16="http://schemas.microsoft.com/office/drawing/2014/main" id="{CF499468-7BC2-A4DB-9BA0-ABE8F76227B9}"/>
              </a:ext>
            </a:extLst>
          </p:cNvPr>
          <p:cNvSpPr>
            <a:spLocks noGrp="1"/>
          </p:cNvSpPr>
          <p:nvPr>
            <p:ph idx="1"/>
          </p:nvPr>
        </p:nvSpPr>
        <p:spPr>
          <a:xfrm>
            <a:off x="838200" y="2231067"/>
            <a:ext cx="10515600" cy="4351338"/>
          </a:xfrm>
        </p:spPr>
        <p:txBody>
          <a:bodyPr>
            <a:normAutofit fontScale="85000" lnSpcReduction="20000"/>
          </a:bodyPr>
          <a:lstStyle/>
          <a:p>
            <a:pPr algn="just"/>
            <a:r>
              <a:rPr lang="pl-PL" b="0" i="0" dirty="0">
                <a:solidFill>
                  <a:srgbClr val="333333"/>
                </a:solidFill>
                <a:effectLst/>
                <a:latin typeface="+mj-lt"/>
              </a:rPr>
              <a:t>„Wprawdzie słusznie Sąd Najwyższy twierdzi, że "... przepis art. 4 k.p.k. wyraża zasadę obiektywizmu, rozumianą jako dyrektywę, zgodnie z którą organy procesowe powinny zachować obiektywny stosunek do sprawy i stron", ale ustalenie to wcale nie przekreśla naruszenia przepisu art. 4 k.p.k. jako samodzielnej podstawy kasacji. Zazwyczaj podstawy prawidłowego funkcjonowania tej zasady określają szczegółowe unormowania procedury karnej, np. instytucja wyłączenia sędziego, ławnika, innych podmiotów postępowania; obowiązek orzekania na podstawie całokształtu materiału dowodowego. </a:t>
            </a:r>
            <a:r>
              <a:rPr lang="pl-PL" b="1" i="0" dirty="0">
                <a:solidFill>
                  <a:srgbClr val="333333"/>
                </a:solidFill>
                <a:effectLst/>
                <a:latin typeface="+mj-lt"/>
              </a:rPr>
              <a:t>Niekiedy jednak zawarte w psychice podmiotu orzekającego czynniki irracjonalne, wpływają na podejmowanie decyzji, jak np. niechęć lub sympatia do strony, uprzedzenie do pewnego rodzaju przestępnych zachowań i ich sprawców, wyjątkowo smutny lub radosny nastrój. Mogą one stanowić (i zazwyczaj stanowią) przyczynę innych naruszeń procedury karnej, skutkujących wadliwość orzeczenia. Ale mogą także samodzielnie, nawet bez obrazy innych przepisów k.p.k., wywoływać błędność rozstrzygnięcia organu orzekającego</a:t>
            </a:r>
            <a:r>
              <a:rPr lang="pl-PL" b="0" i="0" dirty="0">
                <a:solidFill>
                  <a:srgbClr val="333333"/>
                </a:solidFill>
                <a:effectLst/>
                <a:latin typeface="+mj-lt"/>
              </a:rPr>
              <a:t>”.</a:t>
            </a:r>
            <a:endParaRPr lang="pl-PL" dirty="0">
              <a:latin typeface="+mj-lt"/>
            </a:endParaRPr>
          </a:p>
        </p:txBody>
      </p:sp>
    </p:spTree>
    <p:extLst>
      <p:ext uri="{BB962C8B-B14F-4D97-AF65-F5344CB8AC3E}">
        <p14:creationId xmlns:p14="http://schemas.microsoft.com/office/powerpoint/2010/main" val="878714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B7A6E9-0EE8-7D46-2721-15A81E817DB2}"/>
              </a:ext>
            </a:extLst>
          </p:cNvPr>
          <p:cNvSpPr>
            <a:spLocks noGrp="1"/>
          </p:cNvSpPr>
          <p:nvPr>
            <p:ph type="title"/>
          </p:nvPr>
        </p:nvSpPr>
        <p:spPr/>
        <p:txBody>
          <a:bodyPr/>
          <a:lstStyle/>
          <a:p>
            <a:r>
              <a:rPr lang="pl-PL" dirty="0"/>
              <a:t>Pytania</a:t>
            </a:r>
          </a:p>
        </p:txBody>
      </p:sp>
      <p:sp>
        <p:nvSpPr>
          <p:cNvPr id="3" name="Symbol zastępczy zawartości 2">
            <a:extLst>
              <a:ext uri="{FF2B5EF4-FFF2-40B4-BE49-F238E27FC236}">
                <a16:creationId xmlns:a16="http://schemas.microsoft.com/office/drawing/2014/main" id="{67D8E3A4-F63E-E44E-D687-F012AC6B194C}"/>
              </a:ext>
            </a:extLst>
          </p:cNvPr>
          <p:cNvSpPr>
            <a:spLocks noGrp="1"/>
          </p:cNvSpPr>
          <p:nvPr>
            <p:ph idx="1"/>
          </p:nvPr>
        </p:nvSpPr>
        <p:spPr/>
        <p:txBody>
          <a:bodyPr/>
          <a:lstStyle/>
          <a:p>
            <a:r>
              <a:rPr lang="pl-PL" dirty="0"/>
              <a:t>Czy zatem warto wzbudzić sympatię i jak ją wzbudzić?</a:t>
            </a:r>
          </a:p>
          <a:p>
            <a:r>
              <a:rPr lang="pl-PL" dirty="0"/>
              <a:t>Jakie znaczenie ma grzeczność i ogólna kultura naszego postępowania?</a:t>
            </a:r>
          </a:p>
          <a:p>
            <a:endParaRPr lang="pl-PL" dirty="0"/>
          </a:p>
        </p:txBody>
      </p:sp>
    </p:spTree>
    <p:extLst>
      <p:ext uri="{BB962C8B-B14F-4D97-AF65-F5344CB8AC3E}">
        <p14:creationId xmlns:p14="http://schemas.microsoft.com/office/powerpoint/2010/main" val="413296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529BD-E419-8CFD-BD39-919BE520560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BA5DBF9-BABA-130D-9600-B780909820E4}"/>
              </a:ext>
            </a:extLst>
          </p:cNvPr>
          <p:cNvSpPr>
            <a:spLocks noGrp="1"/>
          </p:cNvSpPr>
          <p:nvPr>
            <p:ph type="title"/>
          </p:nvPr>
        </p:nvSpPr>
        <p:spPr>
          <a:xfrm>
            <a:off x="838200" y="365125"/>
            <a:ext cx="10763250" cy="1325563"/>
          </a:xfrm>
        </p:spPr>
        <p:txBody>
          <a:bodyPr/>
          <a:lstStyle/>
          <a:p>
            <a:r>
              <a:rPr lang="pl-PL" dirty="0"/>
              <a:t>Zawód(?) adwokata: „pisanie” czy „mówienie”?</a:t>
            </a:r>
          </a:p>
        </p:txBody>
      </p:sp>
      <p:sp>
        <p:nvSpPr>
          <p:cNvPr id="3" name="Symbol zastępczy zawartości 2">
            <a:extLst>
              <a:ext uri="{FF2B5EF4-FFF2-40B4-BE49-F238E27FC236}">
                <a16:creationId xmlns:a16="http://schemas.microsoft.com/office/drawing/2014/main" id="{8F204E21-0BF2-461E-CE77-FB647E03D623}"/>
              </a:ext>
            </a:extLst>
          </p:cNvPr>
          <p:cNvSpPr>
            <a:spLocks noGrp="1"/>
          </p:cNvSpPr>
          <p:nvPr>
            <p:ph idx="1"/>
          </p:nvPr>
        </p:nvSpPr>
        <p:spPr/>
        <p:txBody>
          <a:bodyPr>
            <a:normAutofit fontScale="85000" lnSpcReduction="20000"/>
          </a:bodyPr>
          <a:lstStyle/>
          <a:p>
            <a:pPr algn="just"/>
            <a:r>
              <a:rPr lang="pl-PL" dirty="0"/>
              <a:t>„(…) jurydyzacja życia to wprowadzenie w przestrzeń publiczną zasady racjonalnego dyskursu, w którym mają zwyciężać racje i argumenty, a nie emocje. To właśnie prawo i typ prezentowanej argumentacji ma zapewnić racjonalizację toczonego dyskursu, bo nie istnieje inna metoda w państwie demokratycznym i pluralistycznym. Tego musimy się dopiero uczyć – jeżeli bowiem spojrzeć na toczące się spory publiczne, to dzieje się bardzo niedobrze i emocje grają rolę pierwszorzędną. Dyskurs racjonalny i zdystansowany nie musi oznaczać aksjologicznego indyferentyzmu, natomiast musi oznaczać jawność używanej argumentacji, konieczność umiejscowienia wartości w ramach systemu i ich hierarchizowanie. Na tym polu nie do przecenienia jest rola prawnika, który potrafi trafnie zidentyfikować problem (przedmiot sporu – z czym jest zresztą najtrudniej) i umiejscowić go w ramach systemu”. M. Safjan, </a:t>
            </a:r>
            <a:r>
              <a:rPr lang="pl-PL" i="1" dirty="0"/>
              <a:t>Wykład wygłoszony 27 marca 2003 roku na dorocznym publicznym zebraniu Towarzystwa Naukowego Kul z okazji otrzymania Nagrody im. Księdza Idziego Radziszewskiego. Rola Prawnika we współczesnym świecie </a:t>
            </a:r>
            <a:r>
              <a:rPr lang="pl-PL" dirty="0"/>
              <a:t>[w:] M. Safjan, </a:t>
            </a:r>
            <a:r>
              <a:rPr lang="pl-PL" i="1" dirty="0"/>
              <a:t>Rola prawnika we współczesnym świecie</a:t>
            </a:r>
            <a:r>
              <a:rPr lang="pl-PL" dirty="0"/>
              <a:t>, Lublin 2004, s. 25. </a:t>
            </a:r>
          </a:p>
        </p:txBody>
      </p:sp>
    </p:spTree>
    <p:extLst>
      <p:ext uri="{BB962C8B-B14F-4D97-AF65-F5344CB8AC3E}">
        <p14:creationId xmlns:p14="http://schemas.microsoft.com/office/powerpoint/2010/main" val="1016337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95E934-6056-5D2E-8BC8-06170CFDE4B0}"/>
              </a:ext>
            </a:extLst>
          </p:cNvPr>
          <p:cNvSpPr>
            <a:spLocks noGrp="1"/>
          </p:cNvSpPr>
          <p:nvPr>
            <p:ph type="title"/>
          </p:nvPr>
        </p:nvSpPr>
        <p:spPr/>
        <p:txBody>
          <a:bodyPr/>
          <a:lstStyle/>
          <a:p>
            <a:r>
              <a:rPr lang="pl-PL" dirty="0"/>
              <a:t>Funkcje dobrego mówienia/przemawiania</a:t>
            </a:r>
          </a:p>
        </p:txBody>
      </p:sp>
      <p:sp>
        <p:nvSpPr>
          <p:cNvPr id="3" name="Symbol zastępczy zawartości 2">
            <a:extLst>
              <a:ext uri="{FF2B5EF4-FFF2-40B4-BE49-F238E27FC236}">
                <a16:creationId xmlns:a16="http://schemas.microsoft.com/office/drawing/2014/main" id="{B77915FA-B6BC-E4C1-E172-331C39BDDD06}"/>
              </a:ext>
            </a:extLst>
          </p:cNvPr>
          <p:cNvSpPr>
            <a:spLocks noGrp="1"/>
          </p:cNvSpPr>
          <p:nvPr>
            <p:ph idx="1"/>
          </p:nvPr>
        </p:nvSpPr>
        <p:spPr/>
        <p:txBody>
          <a:bodyPr/>
          <a:lstStyle/>
          <a:p>
            <a:r>
              <a:rPr lang="pl-PL" dirty="0"/>
              <a:t>Poszerzenie zakresu możliwości argumentacyjnych w prowadzonym sporze</a:t>
            </a:r>
          </a:p>
          <a:p>
            <a:r>
              <a:rPr lang="pl-PL" dirty="0"/>
              <a:t>Przedstawienie racji istotnych dla reprezentowanej przez nas osoby (czasami jest to jedyna nasza pomoc, której znaczenia nie można wszakże lekceważyć)</a:t>
            </a:r>
          </a:p>
          <a:p>
            <a:endParaRPr lang="pl-PL" dirty="0"/>
          </a:p>
        </p:txBody>
      </p:sp>
    </p:spTree>
    <p:extLst>
      <p:ext uri="{BB962C8B-B14F-4D97-AF65-F5344CB8AC3E}">
        <p14:creationId xmlns:p14="http://schemas.microsoft.com/office/powerpoint/2010/main" val="1533922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9478352-9EC2-F4F3-6593-3E87A9D5153A}"/>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Erystyka, czyli sztuka prowadzenia sporów</a:t>
            </a:r>
          </a:p>
        </p:txBody>
      </p:sp>
      <p:pic>
        <p:nvPicPr>
          <p:cNvPr id="1026" name="Picture 2" descr="Zdjęcie oferty: Schopenhauer Erystyka, sztuka prowadzenia sporów">
            <a:extLst>
              <a:ext uri="{FF2B5EF4-FFF2-40B4-BE49-F238E27FC236}">
                <a16:creationId xmlns:a16="http://schemas.microsoft.com/office/drawing/2014/main" id="{E9F1C698-4D40-60ED-8D2F-A17A081194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64965" y="492573"/>
            <a:ext cx="4131259"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592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ECABA7B-A49C-A26E-F67F-81EF1FE1882E}"/>
              </a:ext>
            </a:extLst>
          </p:cNvPr>
          <p:cNvSpPr>
            <a:spLocks noGrp="1"/>
          </p:cNvSpPr>
          <p:nvPr>
            <p:ph type="title"/>
          </p:nvPr>
        </p:nvSpPr>
        <p:spPr>
          <a:xfrm>
            <a:off x="5232400" y="1367673"/>
            <a:ext cx="6124576" cy="2665509"/>
          </a:xfrm>
        </p:spPr>
        <p:txBody>
          <a:bodyPr vert="horz" lIns="91440" tIns="45720" rIns="91440" bIns="45720" rtlCol="0" anchor="b">
            <a:normAutofit/>
          </a:bodyPr>
          <a:lstStyle/>
          <a:p>
            <a:pPr algn="r"/>
            <a:r>
              <a:rPr lang="en-US" sz="4000" dirty="0">
                <a:solidFill>
                  <a:schemeClr val="bg1"/>
                </a:solidFill>
              </a:rPr>
              <a:t>Dom Rodziny Schopenhauerów w Gdańsku, obecnie siedziba Biblioteki Pod Żółwiem</a:t>
            </a:r>
          </a:p>
        </p:txBody>
      </p:sp>
      <p:pic>
        <p:nvPicPr>
          <p:cNvPr id="5" name="Symbol zastępczy zawartości 4" descr="Obraz zawierający na wolnym powietrzu, budynek, okno, fasada&#10;&#10;Zawartość wygenerowana przez sztuczną inteligencję może być niepoprawna.">
            <a:extLst>
              <a:ext uri="{FF2B5EF4-FFF2-40B4-BE49-F238E27FC236}">
                <a16:creationId xmlns:a16="http://schemas.microsoft.com/office/drawing/2014/main" id="{204D8EE6-3D26-FFEC-1954-1BF871672F2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4406" r="-2" b="4222"/>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pole tekstowe 2">
            <a:extLst>
              <a:ext uri="{FF2B5EF4-FFF2-40B4-BE49-F238E27FC236}">
                <a16:creationId xmlns:a16="http://schemas.microsoft.com/office/drawing/2014/main" id="{C158A32C-4C99-2D3B-33B0-D36C5A0306D1}"/>
              </a:ext>
            </a:extLst>
          </p:cNvPr>
          <p:cNvSpPr txBox="1"/>
          <p:nvPr/>
        </p:nvSpPr>
        <p:spPr>
          <a:xfrm>
            <a:off x="4430449" y="6611769"/>
            <a:ext cx="2039361" cy="246221"/>
          </a:xfrm>
          <a:prstGeom prst="rect">
            <a:avLst/>
          </a:prstGeom>
          <a:noFill/>
        </p:spPr>
        <p:txBody>
          <a:bodyPr wrap="square" rtlCol="0">
            <a:spAutoFit/>
          </a:bodyPr>
          <a:lstStyle/>
          <a:p>
            <a:r>
              <a:rPr lang="pl-PL" sz="1000" dirty="0">
                <a:solidFill>
                  <a:schemeClr val="bg1"/>
                </a:solidFill>
              </a:rPr>
              <a:t>fot. domena publiczna.</a:t>
            </a:r>
          </a:p>
        </p:txBody>
      </p:sp>
    </p:spTree>
    <p:extLst>
      <p:ext uri="{BB962C8B-B14F-4D97-AF65-F5344CB8AC3E}">
        <p14:creationId xmlns:p14="http://schemas.microsoft.com/office/powerpoint/2010/main" val="603989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5337CD-042F-ABB6-65E2-DA0AA80B10EA}"/>
              </a:ext>
            </a:extLst>
          </p:cNvPr>
          <p:cNvSpPr>
            <a:spLocks noGrp="1"/>
          </p:cNvSpPr>
          <p:nvPr>
            <p:ph type="title"/>
          </p:nvPr>
        </p:nvSpPr>
        <p:spPr/>
        <p:txBody>
          <a:bodyPr/>
          <a:lstStyle/>
          <a:p>
            <a:r>
              <a:rPr lang="pl-PL" dirty="0"/>
              <a:t>Erystyka wg A. Schopenhauera</a:t>
            </a:r>
          </a:p>
        </p:txBody>
      </p:sp>
      <p:sp>
        <p:nvSpPr>
          <p:cNvPr id="3" name="Symbol zastępczy zawartości 2">
            <a:extLst>
              <a:ext uri="{FF2B5EF4-FFF2-40B4-BE49-F238E27FC236}">
                <a16:creationId xmlns:a16="http://schemas.microsoft.com/office/drawing/2014/main" id="{7BD73EA6-6338-91E2-175D-1EA510712FEF}"/>
              </a:ext>
            </a:extLst>
          </p:cNvPr>
          <p:cNvSpPr>
            <a:spLocks noGrp="1"/>
          </p:cNvSpPr>
          <p:nvPr>
            <p:ph idx="1"/>
          </p:nvPr>
        </p:nvSpPr>
        <p:spPr/>
        <p:txBody>
          <a:bodyPr/>
          <a:lstStyle/>
          <a:p>
            <a:r>
              <a:rPr lang="pl-PL" dirty="0"/>
              <a:t>sposoby </a:t>
            </a:r>
            <a:r>
              <a:rPr lang="pl-PL" i="1" dirty="0"/>
              <a:t>ad rem </a:t>
            </a:r>
            <a:r>
              <a:rPr lang="pl-PL" dirty="0"/>
              <a:t>(do rzeczy), </a:t>
            </a:r>
            <a:r>
              <a:rPr lang="pl-PL" i="1" dirty="0"/>
              <a:t>ad hominem </a:t>
            </a:r>
            <a:r>
              <a:rPr lang="pl-PL" dirty="0"/>
              <a:t>(do człowieka) i </a:t>
            </a:r>
            <a:r>
              <a:rPr lang="pl-PL" i="1" dirty="0"/>
              <a:t>ad personam</a:t>
            </a:r>
          </a:p>
          <a:p>
            <a:r>
              <a:rPr lang="pl-PL" dirty="0"/>
              <a:t>wybiegi (np. rozszerzenie; przeciwnik nie mówi o tym, o czym rozpoczęto dyskusję)</a:t>
            </a:r>
          </a:p>
          <a:p>
            <a:r>
              <a:rPr lang="pl-PL" dirty="0"/>
              <a:t>wybieg 15 (</a:t>
            </a:r>
            <a:r>
              <a:rPr lang="pl-PL" i="1" dirty="0"/>
              <a:t>argumentum ad hominem</a:t>
            </a:r>
            <a:r>
              <a:rPr lang="pl-PL" dirty="0"/>
              <a:t>) warto odróżnić od wybiegu 25 (</a:t>
            </a:r>
            <a:r>
              <a:rPr lang="pl-PL" i="1" dirty="0"/>
              <a:t>ad auditores</a:t>
            </a:r>
            <a:r>
              <a:rPr lang="pl-PL" dirty="0"/>
              <a:t>/do słuchaczy), a także od wybiegu ostatniego (</a:t>
            </a:r>
            <a:r>
              <a:rPr lang="pl-PL" i="1" dirty="0"/>
              <a:t>ad personam</a:t>
            </a:r>
            <a:r>
              <a:rPr lang="pl-PL" dirty="0"/>
              <a:t>/do osoby, natury osobistej).</a:t>
            </a:r>
          </a:p>
          <a:p>
            <a:endParaRPr lang="pl-PL" dirty="0"/>
          </a:p>
        </p:txBody>
      </p:sp>
    </p:spTree>
    <p:extLst>
      <p:ext uri="{BB962C8B-B14F-4D97-AF65-F5344CB8AC3E}">
        <p14:creationId xmlns:p14="http://schemas.microsoft.com/office/powerpoint/2010/main" val="1813098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D047AF-5F95-7A45-BF2F-314284163EE9}"/>
              </a:ext>
            </a:extLst>
          </p:cNvPr>
          <p:cNvSpPr>
            <a:spLocks noGrp="1"/>
          </p:cNvSpPr>
          <p:nvPr>
            <p:ph type="title"/>
          </p:nvPr>
        </p:nvSpPr>
        <p:spPr/>
        <p:txBody>
          <a:bodyPr/>
          <a:lstStyle/>
          <a:p>
            <a:r>
              <a:rPr lang="pl-PL" dirty="0"/>
              <a:t>Polemika a kłótnia </a:t>
            </a:r>
          </a:p>
        </p:txBody>
      </p:sp>
      <p:sp>
        <p:nvSpPr>
          <p:cNvPr id="3" name="Symbol zastępczy zawartości 2">
            <a:extLst>
              <a:ext uri="{FF2B5EF4-FFF2-40B4-BE49-F238E27FC236}">
                <a16:creationId xmlns:a16="http://schemas.microsoft.com/office/drawing/2014/main" id="{1C6FB288-0948-90E1-3413-6B360C8387EC}"/>
              </a:ext>
            </a:extLst>
          </p:cNvPr>
          <p:cNvSpPr>
            <a:spLocks noGrp="1"/>
          </p:cNvSpPr>
          <p:nvPr>
            <p:ph idx="1"/>
          </p:nvPr>
        </p:nvSpPr>
        <p:spPr/>
        <p:txBody>
          <a:bodyPr>
            <a:normAutofit lnSpcReduction="10000"/>
          </a:bodyPr>
          <a:lstStyle/>
          <a:p>
            <a:r>
              <a:rPr lang="pl-PL" dirty="0"/>
              <a:t>spór codziennością praktyki prawniczej?</a:t>
            </a:r>
          </a:p>
          <a:p>
            <a:r>
              <a:rPr lang="pl-PL" dirty="0"/>
              <a:t>sytuacja, w której jedna ze stron występuje z twierdzeniem, żądaniem, roszczeniem czy skargą kwestionowaną przez drugą stronę (L. Morawski)</a:t>
            </a:r>
          </a:p>
          <a:p>
            <a:r>
              <a:rPr lang="pl-PL" dirty="0"/>
              <a:t>praktyka prawnicza opiera się w przeważającej mierze na uczestnictwie w sporze, konfrontacji, konflikcie</a:t>
            </a:r>
          </a:p>
          <a:p>
            <a:r>
              <a:rPr lang="pl-PL" dirty="0"/>
              <a:t>równolegle funkcjonuje pojęcie konfliktu</a:t>
            </a:r>
          </a:p>
          <a:p>
            <a:r>
              <a:rPr lang="pl-PL" dirty="0"/>
              <a:t>podczas gdy retoryka zakłada czyste intencje uczestników sporu, erystyka zakłada wykorzystanie rozmaitych forteli w sporze, aby „pokonać przeciwnika”</a:t>
            </a:r>
          </a:p>
          <a:p>
            <a:endParaRPr lang="pl-PL" dirty="0"/>
          </a:p>
        </p:txBody>
      </p:sp>
    </p:spTree>
    <p:extLst>
      <p:ext uri="{BB962C8B-B14F-4D97-AF65-F5344CB8AC3E}">
        <p14:creationId xmlns:p14="http://schemas.microsoft.com/office/powerpoint/2010/main" val="3608915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0AA556-2FD2-EF16-24CF-B95A93B98182}"/>
              </a:ext>
            </a:extLst>
          </p:cNvPr>
          <p:cNvSpPr>
            <a:spLocks noGrp="1"/>
          </p:cNvSpPr>
          <p:nvPr>
            <p:ph type="title"/>
          </p:nvPr>
        </p:nvSpPr>
        <p:spPr/>
        <p:txBody>
          <a:bodyPr/>
          <a:lstStyle/>
          <a:p>
            <a:r>
              <a:rPr lang="pl-PL" dirty="0"/>
              <a:t>Cel: wygranie sprawy?</a:t>
            </a:r>
          </a:p>
        </p:txBody>
      </p:sp>
      <p:sp>
        <p:nvSpPr>
          <p:cNvPr id="3" name="Symbol zastępczy zawartości 2">
            <a:extLst>
              <a:ext uri="{FF2B5EF4-FFF2-40B4-BE49-F238E27FC236}">
                <a16:creationId xmlns:a16="http://schemas.microsoft.com/office/drawing/2014/main" id="{4951F5DD-A642-E360-7EA4-19401EBFFACE}"/>
              </a:ext>
            </a:extLst>
          </p:cNvPr>
          <p:cNvSpPr>
            <a:spLocks noGrp="1"/>
          </p:cNvSpPr>
          <p:nvPr>
            <p:ph idx="1"/>
          </p:nvPr>
        </p:nvSpPr>
        <p:spPr/>
        <p:txBody>
          <a:bodyPr/>
          <a:lstStyle/>
          <a:p>
            <a:pPr marL="0" indent="0">
              <a:buNone/>
            </a:pPr>
            <a:r>
              <a:rPr lang="pl-PL" dirty="0"/>
              <a:t>„Pierwszą zasadą profesjonalnego pełnomocnika strony sporu winno być bowiem </a:t>
            </a:r>
            <a:r>
              <a:rPr lang="pl-PL" b="1" dirty="0"/>
              <a:t>nie dążenie do wygrania go za wszelką cenę, ale do wygrania go wyłącznie w zgodzie z panującymi regułami postępowania</a:t>
            </a:r>
            <a:r>
              <a:rPr lang="pl-PL" dirty="0"/>
              <a:t>”. </a:t>
            </a:r>
          </a:p>
          <a:p>
            <a:pPr marL="0" indent="0">
              <a:buNone/>
            </a:pPr>
            <a:r>
              <a:rPr lang="pl-PL" dirty="0"/>
              <a:t>adw. Andrzej Tomaszek</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10701275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57C0C64-57ED-F290-A7DB-017332026866}"/>
              </a:ext>
            </a:extLst>
          </p:cNvPr>
          <p:cNvSpPr>
            <a:spLocks noGrp="1"/>
          </p:cNvSpPr>
          <p:nvPr>
            <p:ph type="title"/>
          </p:nvPr>
        </p:nvSpPr>
        <p:spPr>
          <a:xfrm>
            <a:off x="4853988" y="320041"/>
            <a:ext cx="6707084" cy="3892668"/>
          </a:xfrm>
        </p:spPr>
        <p:txBody>
          <a:bodyPr vert="horz" lIns="91440" tIns="45720" rIns="91440" bIns="45720" rtlCol="0" anchor="b">
            <a:normAutofit/>
          </a:bodyPr>
          <a:lstStyle/>
          <a:p>
            <a:r>
              <a:rPr lang="en-US" sz="4600" kern="1200">
                <a:solidFill>
                  <a:schemeClr val="tx1"/>
                </a:solidFill>
                <a:latin typeface="+mj-lt"/>
                <a:ea typeface="+mj-ea"/>
                <a:cs typeface="+mj-cs"/>
              </a:rPr>
              <a:t>Doskonalenie umiejętności retorycznych jako pewne dążenie do ideału i element całokształtu profesjonalnego działania adwokata</a:t>
            </a:r>
          </a:p>
        </p:txBody>
      </p:sp>
      <p:pic>
        <p:nvPicPr>
          <p:cNvPr id="5" name="Obraz 4" descr="Obraz zawierający tekst, zrzut ekranu&#10;&#10;Zawartość wygenerowana przez sztuczną inteligencję może być niepoprawna.">
            <a:extLst>
              <a:ext uri="{FF2B5EF4-FFF2-40B4-BE49-F238E27FC236}">
                <a16:creationId xmlns:a16="http://schemas.microsoft.com/office/drawing/2014/main" id="{90E52668-876B-2BF2-AED7-0769EF7F6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62" y="320040"/>
            <a:ext cx="3466123" cy="5899785"/>
          </a:xfrm>
          <a:prstGeom prst="rect">
            <a:avLst/>
          </a:prstGeom>
        </p:spPr>
      </p:pic>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3450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9AA46A-D86A-A529-9DCC-2B55B0526AD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878E0DD-8C01-2359-C68D-8F40D9243345}"/>
              </a:ext>
            </a:extLst>
          </p:cNvPr>
          <p:cNvSpPr>
            <a:spLocks noGrp="1"/>
          </p:cNvSpPr>
          <p:nvPr>
            <p:ph type="title"/>
          </p:nvPr>
        </p:nvSpPr>
        <p:spPr>
          <a:xfrm>
            <a:off x="4853988" y="320041"/>
            <a:ext cx="6707084" cy="3892668"/>
          </a:xfrm>
        </p:spPr>
        <p:txBody>
          <a:bodyPr vert="horz" lIns="91440" tIns="45720" rIns="91440" bIns="45720" rtlCol="0" anchor="b">
            <a:normAutofit/>
          </a:bodyPr>
          <a:lstStyle/>
          <a:p>
            <a:r>
              <a:rPr lang="en-US" sz="4600" kern="1200">
                <a:solidFill>
                  <a:schemeClr val="tx1"/>
                </a:solidFill>
                <a:latin typeface="+mj-lt"/>
                <a:ea typeface="+mj-ea"/>
                <a:cs typeface="+mj-cs"/>
              </a:rPr>
              <a:t>Doskonalenie umiejętności retorycznych jako pewne dążenie do ideału i element całokształtu profesjonalnego działania adwokata</a:t>
            </a:r>
          </a:p>
        </p:txBody>
      </p:sp>
      <p:pic>
        <p:nvPicPr>
          <p:cNvPr id="4" name="Obraz 3" descr="Obraz zawierający tekst, zrzut ekranu, list, Czcionka&#10;&#10;Zawartość wygenerowana przez sztuczną inteligencję może być niepoprawna.">
            <a:extLst>
              <a:ext uri="{FF2B5EF4-FFF2-40B4-BE49-F238E27FC236}">
                <a16:creationId xmlns:a16="http://schemas.microsoft.com/office/drawing/2014/main" id="{ECA5AC09-F2C2-2E9F-CC3E-77DD46789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85" y="320040"/>
            <a:ext cx="3362877" cy="5899785"/>
          </a:xfrm>
          <a:prstGeom prst="rect">
            <a:avLst/>
          </a:prstGeom>
        </p:spPr>
      </p:pic>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467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2F67C8-DE03-1772-5874-EAE1E2324886}"/>
              </a:ext>
            </a:extLst>
          </p:cNvPr>
          <p:cNvSpPr>
            <a:spLocks noGrp="1"/>
          </p:cNvSpPr>
          <p:nvPr>
            <p:ph type="title"/>
          </p:nvPr>
        </p:nvSpPr>
        <p:spPr>
          <a:xfrm>
            <a:off x="838200" y="606665"/>
            <a:ext cx="10515600" cy="1325563"/>
          </a:xfrm>
        </p:spPr>
        <p:txBody>
          <a:bodyPr>
            <a:normAutofit fontScale="90000"/>
          </a:bodyPr>
          <a:lstStyle/>
          <a:p>
            <a:r>
              <a:rPr lang="pl-PL" kern="100" dirty="0">
                <a:latin typeface="Aptos" panose="020B0004020202020204" pitchFamily="34" charset="0"/>
                <a:ea typeface="Aptos" panose="020B0004020202020204" pitchFamily="34" charset="0"/>
                <a:cs typeface="Times New Roman" panose="02020603050405020304" pitchFamily="18" charset="0"/>
              </a:rPr>
              <a:t>Kilka praktycznych wskazówek </a:t>
            </a:r>
            <a:br>
              <a:rPr lang="pl-PL" kern="100" dirty="0">
                <a:latin typeface="Aptos" panose="020B0004020202020204" pitchFamily="34" charset="0"/>
                <a:ea typeface="Aptos" panose="020B0004020202020204" pitchFamily="34" charset="0"/>
                <a:cs typeface="Times New Roman" panose="02020603050405020304" pitchFamily="18" charset="0"/>
              </a:rPr>
            </a:br>
            <a:r>
              <a:rPr lang="pl-PL" kern="100" dirty="0">
                <a:latin typeface="Aptos" panose="020B0004020202020204" pitchFamily="34" charset="0"/>
                <a:ea typeface="Aptos" panose="020B0004020202020204" pitchFamily="34" charset="0"/>
                <a:cs typeface="Times New Roman" panose="02020603050405020304" pitchFamily="18" charset="0"/>
              </a:rPr>
              <a:t>„z „doświadczenia”</a:t>
            </a:r>
            <a:br>
              <a:rPr lang="pl-PL" kern="100" dirty="0">
                <a:latin typeface="Aptos" panose="020B0004020202020204" pitchFamily="34" charset="0"/>
                <a:ea typeface="Aptos" panose="020B0004020202020204" pitchFamily="34"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80D3BEDA-F1C8-B1C3-7242-DA2837C4E805}"/>
              </a:ext>
            </a:extLst>
          </p:cNvPr>
          <p:cNvSpPr>
            <a:spLocks noGrp="1"/>
          </p:cNvSpPr>
          <p:nvPr>
            <p:ph idx="1"/>
          </p:nvPr>
        </p:nvSpPr>
        <p:spPr/>
        <p:txBody>
          <a:bodyPr>
            <a:normAutofit fontScale="85000" lnSpcReduction="20000"/>
          </a:bodyPr>
          <a:lstStyle/>
          <a:p>
            <a:pPr marL="342900" lvl="0" indent="-342900">
              <a:lnSpc>
                <a:spcPct val="107000"/>
              </a:lnSpc>
              <a:buFont typeface="+mj-lt"/>
              <a:buAutoNum type="arabicPeriod"/>
            </a:pPr>
            <a:r>
              <a:rPr lang="pl-PL" sz="1800" kern="100" dirty="0">
                <a:effectLst/>
                <a:latin typeface="Aptos" panose="020B0004020202020204" pitchFamily="34" charset="0"/>
                <a:ea typeface="Aptos" panose="020B0004020202020204" pitchFamily="34" charset="0"/>
                <a:cs typeface="Times New Roman" panose="02020603050405020304" pitchFamily="18" charset="0"/>
              </a:rPr>
              <a:t>Nigdy nie czytaj, to najgorsze, co możesz zrobić dla odbioru swojego przemówienia. Zwłaszcza „głowa w kartce”!</a:t>
            </a:r>
          </a:p>
          <a:p>
            <a:pPr marL="342900" lvl="0" indent="-342900">
              <a:lnSpc>
                <a:spcPct val="107000"/>
              </a:lnSpc>
              <a:buFont typeface="+mj-lt"/>
              <a:buAutoNum type="arabicPeriod"/>
            </a:pPr>
            <a:r>
              <a:rPr lang="pl-PL" sz="1800" kern="100" dirty="0">
                <a:effectLst/>
                <a:latin typeface="Aptos" panose="020B0004020202020204" pitchFamily="34" charset="0"/>
                <a:ea typeface="Aptos" panose="020B0004020202020204" pitchFamily="34" charset="0"/>
                <a:cs typeface="Times New Roman" panose="02020603050405020304" pitchFamily="18" charset="0"/>
              </a:rPr>
              <a:t>Lepiej zrobić mapę „słów kluczowych” , „skojarzeń” i ewentualnie do nich powracać.</a:t>
            </a:r>
          </a:p>
          <a:p>
            <a:pPr marL="342900" lvl="0" indent="-342900">
              <a:lnSpc>
                <a:spcPct val="107000"/>
              </a:lnSpc>
              <a:buFont typeface="+mj-lt"/>
              <a:buAutoNum type="arabicPeriod"/>
            </a:pPr>
            <a:r>
              <a:rPr lang="pl-PL" sz="1800" kern="100" dirty="0">
                <a:effectLst/>
                <a:latin typeface="Aptos" panose="020B0004020202020204" pitchFamily="34" charset="0"/>
                <a:ea typeface="Aptos" panose="020B0004020202020204" pitchFamily="34" charset="0"/>
                <a:cs typeface="Times New Roman" panose="02020603050405020304" pitchFamily="18" charset="0"/>
              </a:rPr>
              <a:t>Dbaj o komunikatywność. Nie używaj słów/sformułowań potocznych, ale też nie przesadzaj profesjonalnymi wtrąceniami.</a:t>
            </a:r>
          </a:p>
          <a:p>
            <a:pPr marL="342900" lvl="0" indent="-342900">
              <a:lnSpc>
                <a:spcPct val="107000"/>
              </a:lnSpc>
              <a:buFont typeface="+mj-lt"/>
              <a:buAutoNum type="arabicPeriod"/>
            </a:pPr>
            <a:r>
              <a:rPr lang="pl-PL" sz="1800" kern="100" dirty="0">
                <a:effectLst/>
                <a:latin typeface="Aptos" panose="020B0004020202020204" pitchFamily="34" charset="0"/>
                <a:ea typeface="Aptos" panose="020B0004020202020204" pitchFamily="34" charset="0"/>
                <a:cs typeface="Times New Roman" panose="02020603050405020304" pitchFamily="18" charset="0"/>
              </a:rPr>
              <a:t>„Nec temere, nec timide”. „Nie z lękiem, nie z zuchwałością”.</a:t>
            </a:r>
          </a:p>
          <a:p>
            <a:pPr marL="342900" lvl="0" indent="-342900">
              <a:lnSpc>
                <a:spcPct val="107000"/>
              </a:lnSpc>
              <a:buFont typeface="+mj-lt"/>
              <a:buAutoNum type="arabicPeriod"/>
            </a:pPr>
            <a:r>
              <a:rPr lang="pl-PL" sz="1800" kern="100" dirty="0">
                <a:effectLst/>
                <a:latin typeface="Aptos" panose="020B0004020202020204" pitchFamily="34" charset="0"/>
                <a:ea typeface="Aptos" panose="020B0004020202020204" pitchFamily="34" charset="0"/>
                <a:cs typeface="Times New Roman" panose="02020603050405020304" pitchFamily="18" charset="0"/>
              </a:rPr>
              <a:t>Asertywność tak, agresja i emocje nie!</a:t>
            </a:r>
          </a:p>
          <a:p>
            <a:pPr marL="342900" lvl="0" indent="-342900">
              <a:lnSpc>
                <a:spcPct val="107000"/>
              </a:lnSpc>
              <a:buFont typeface="+mj-lt"/>
              <a:buAutoNum type="arabicPeriod"/>
            </a:pPr>
            <a:r>
              <a:rPr lang="pl-PL" sz="1800" kern="100" dirty="0">
                <a:effectLst/>
                <a:latin typeface="Aptos" panose="020B0004020202020204" pitchFamily="34" charset="0"/>
                <a:ea typeface="Aptos" panose="020B0004020202020204" pitchFamily="34" charset="0"/>
                <a:cs typeface="Times New Roman" panose="02020603050405020304" pitchFamily="18" charset="0"/>
              </a:rPr>
              <a:t>Pamiętaj, by polemika nie przerodziła się w kłótnię!</a:t>
            </a:r>
          </a:p>
          <a:p>
            <a:pPr marL="342900" lvl="0" indent="-342900">
              <a:lnSpc>
                <a:spcPct val="107000"/>
              </a:lnSpc>
              <a:buFont typeface="+mj-lt"/>
              <a:buAutoNum type="arabicPeriod"/>
            </a:pPr>
            <a:r>
              <a:rPr lang="pl-PL" sz="1800" kern="100" dirty="0">
                <a:effectLst/>
                <a:latin typeface="Aptos" panose="020B0004020202020204" pitchFamily="34" charset="0"/>
                <a:ea typeface="Aptos" panose="020B0004020202020204" pitchFamily="34" charset="0"/>
                <a:cs typeface="Times New Roman" panose="02020603050405020304" pitchFamily="18" charset="0"/>
              </a:rPr>
              <a:t>Trzymaj się istoty problemu. Estetyka przemówienia jest ważna, ale najważniejsza jest jego merytoryka.</a:t>
            </a:r>
          </a:p>
          <a:p>
            <a:pPr marL="342900" lvl="0" indent="-342900">
              <a:lnSpc>
                <a:spcPct val="107000"/>
              </a:lnSpc>
              <a:buFont typeface="+mj-lt"/>
              <a:buAutoNum type="arabicPeriod"/>
            </a:pPr>
            <a:r>
              <a:rPr lang="pl-PL" sz="1800" kern="100" dirty="0">
                <a:effectLst/>
                <a:latin typeface="Aptos" panose="020B0004020202020204" pitchFamily="34" charset="0"/>
                <a:ea typeface="Aptos" panose="020B0004020202020204" pitchFamily="34" charset="0"/>
                <a:cs typeface="Times New Roman" panose="02020603050405020304" pitchFamily="18" charset="0"/>
              </a:rPr>
              <a:t>Pokora, pokora, pokora! Nigdy nie wiesz, co wydarzy się na sali rozpraw!</a:t>
            </a:r>
          </a:p>
          <a:p>
            <a:pPr marL="342900" lvl="0" indent="-342900">
              <a:lnSpc>
                <a:spcPct val="107000"/>
              </a:lnSpc>
              <a:buFont typeface="+mj-lt"/>
              <a:buAutoNum type="arabicPeriod"/>
            </a:pPr>
            <a:r>
              <a:rPr lang="pl-PL" sz="1800" kern="100" dirty="0">
                <a:effectLst/>
                <a:latin typeface="Aptos" panose="020B0004020202020204" pitchFamily="34" charset="0"/>
                <a:ea typeface="Aptos" panose="020B0004020202020204" pitchFamily="34" charset="0"/>
                <a:cs typeface="Times New Roman" panose="02020603050405020304" pitchFamily="18" charset="0"/>
              </a:rPr>
              <a:t>Nie powtarzaj tego, co już zostało powiedziane, chyba że ma to konkretnie określony cel.</a:t>
            </a:r>
          </a:p>
          <a:p>
            <a:pPr marL="342900" lvl="0" indent="-342900">
              <a:lnSpc>
                <a:spcPct val="107000"/>
              </a:lnSpc>
              <a:buFont typeface="+mj-lt"/>
              <a:buAutoNum type="arabicPeriod"/>
            </a:pPr>
            <a:r>
              <a:rPr lang="pl-PL" sz="1800" kern="100" dirty="0">
                <a:effectLst/>
                <a:latin typeface="Aptos" panose="020B0004020202020204" pitchFamily="34" charset="0"/>
                <a:ea typeface="Aptos" panose="020B0004020202020204" pitchFamily="34" charset="0"/>
                <a:cs typeface="Times New Roman" panose="02020603050405020304" pitchFamily="18" charset="0"/>
              </a:rPr>
              <a:t>Wyznacz granice swoim oponentom i nie pozwalaj ich przekraczać.</a:t>
            </a:r>
          </a:p>
          <a:p>
            <a:pPr marL="342900" lvl="0" indent="-342900">
              <a:lnSpc>
                <a:spcPct val="107000"/>
              </a:lnSpc>
              <a:buFont typeface="+mj-lt"/>
              <a:buAutoNum type="arabicPeriod"/>
            </a:pPr>
            <a:r>
              <a:rPr lang="pl-PL" sz="1800" kern="100" dirty="0">
                <a:effectLst/>
                <a:latin typeface="Aptos" panose="020B0004020202020204" pitchFamily="34" charset="0"/>
                <a:ea typeface="Aptos" panose="020B0004020202020204" pitchFamily="34" charset="0"/>
                <a:cs typeface="Times New Roman" panose="02020603050405020304" pitchFamily="18" charset="0"/>
              </a:rPr>
              <a:t>Zadbaj o niejęzykowe środki odbioru. Staraj się nie skupiać uwagi na swoim wyglądzie, ale na tym, co masz do powiedzenia!</a:t>
            </a:r>
          </a:p>
          <a:p>
            <a:pPr marL="342900" lvl="0" indent="-342900">
              <a:lnSpc>
                <a:spcPct val="107000"/>
              </a:lnSpc>
              <a:spcAft>
                <a:spcPts val="800"/>
              </a:spcAft>
              <a:buFont typeface="+mj-lt"/>
              <a:buAutoNum type="arabicPeriod"/>
            </a:pPr>
            <a:r>
              <a:rPr lang="pl-PL" sz="1800" kern="100" dirty="0">
                <a:effectLst/>
                <a:latin typeface="Aptos" panose="020B0004020202020204" pitchFamily="34" charset="0"/>
                <a:ea typeface="Aptos" panose="020B0004020202020204" pitchFamily="34" charset="0"/>
                <a:cs typeface="Times New Roman" panose="02020603050405020304" pitchFamily="18" charset="0"/>
              </a:rPr>
              <a:t>Bądź wypoczęty!</a:t>
            </a:r>
          </a:p>
          <a:p>
            <a:endParaRPr lang="pl-PL" dirty="0"/>
          </a:p>
        </p:txBody>
      </p:sp>
    </p:spTree>
    <p:extLst>
      <p:ext uri="{BB962C8B-B14F-4D97-AF65-F5344CB8AC3E}">
        <p14:creationId xmlns:p14="http://schemas.microsoft.com/office/powerpoint/2010/main" val="2007604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1589DA-5527-0FD1-E54D-79F114EEBD47}"/>
              </a:ext>
            </a:extLst>
          </p:cNvPr>
          <p:cNvSpPr>
            <a:spLocks noGrp="1"/>
          </p:cNvSpPr>
          <p:nvPr>
            <p:ph type="title"/>
          </p:nvPr>
        </p:nvSpPr>
        <p:spPr/>
        <p:txBody>
          <a:bodyPr/>
          <a:lstStyle/>
          <a:p>
            <a:r>
              <a:rPr lang="pl-PL" i="1" dirty="0"/>
              <a:t>Morze prawa. Jak mówić pięknie i dobrze? </a:t>
            </a:r>
            <a:r>
              <a:rPr lang="pl-PL" dirty="0"/>
              <a:t>Kilka myśli o retoryce prawniczej</a:t>
            </a:r>
          </a:p>
        </p:txBody>
      </p:sp>
      <p:pic>
        <p:nvPicPr>
          <p:cNvPr id="5" name="Symbol zastępczy zawartości 4">
            <a:extLst>
              <a:ext uri="{FF2B5EF4-FFF2-40B4-BE49-F238E27FC236}">
                <a16:creationId xmlns:a16="http://schemas.microsoft.com/office/drawing/2014/main" id="{8F711442-C716-CB17-9ED9-BD6F8B662117}"/>
              </a:ext>
            </a:extLst>
          </p:cNvPr>
          <p:cNvPicPr>
            <a:picLocks noGrp="1" noChangeAspect="1"/>
          </p:cNvPicPr>
          <p:nvPr>
            <p:ph idx="1"/>
          </p:nvPr>
        </p:nvPicPr>
        <p:blipFill>
          <a:blip r:embed="rId2"/>
          <a:stretch>
            <a:fillRect/>
          </a:stretch>
        </p:blipFill>
        <p:spPr>
          <a:xfrm>
            <a:off x="2809675" y="1825625"/>
            <a:ext cx="6572650" cy="4351338"/>
          </a:xfrm>
        </p:spPr>
      </p:pic>
    </p:spTree>
    <p:extLst>
      <p:ext uri="{BB962C8B-B14F-4D97-AF65-F5344CB8AC3E}">
        <p14:creationId xmlns:p14="http://schemas.microsoft.com/office/powerpoint/2010/main" val="275677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46DC0-EA97-7AE7-48BF-611B1D3FFC1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3326BD5-DBFB-BE4B-EB7B-B8EB2A1C776D}"/>
              </a:ext>
            </a:extLst>
          </p:cNvPr>
          <p:cNvSpPr>
            <a:spLocks noGrp="1"/>
          </p:cNvSpPr>
          <p:nvPr>
            <p:ph type="title"/>
          </p:nvPr>
        </p:nvSpPr>
        <p:spPr>
          <a:xfrm>
            <a:off x="838200" y="365125"/>
            <a:ext cx="10763250" cy="1325563"/>
          </a:xfrm>
        </p:spPr>
        <p:txBody>
          <a:bodyPr/>
          <a:lstStyle/>
          <a:p>
            <a:r>
              <a:rPr lang="pl-PL" dirty="0"/>
              <a:t>Zawód(?) adwokata: „pisanie” czy „mówienie”?</a:t>
            </a:r>
          </a:p>
        </p:txBody>
      </p:sp>
      <p:sp>
        <p:nvSpPr>
          <p:cNvPr id="3" name="Symbol zastępczy zawartości 2">
            <a:extLst>
              <a:ext uri="{FF2B5EF4-FFF2-40B4-BE49-F238E27FC236}">
                <a16:creationId xmlns:a16="http://schemas.microsoft.com/office/drawing/2014/main" id="{9CA0D1C1-3EA9-5BAF-C5B0-A3C618199142}"/>
              </a:ext>
            </a:extLst>
          </p:cNvPr>
          <p:cNvSpPr>
            <a:spLocks noGrp="1"/>
          </p:cNvSpPr>
          <p:nvPr>
            <p:ph idx="1"/>
          </p:nvPr>
        </p:nvSpPr>
        <p:spPr/>
        <p:txBody>
          <a:bodyPr>
            <a:normAutofit fontScale="85000" lnSpcReduction="10000"/>
          </a:bodyPr>
          <a:lstStyle/>
          <a:p>
            <a:pPr algn="just"/>
            <a:r>
              <a:rPr lang="pl-PL" dirty="0"/>
              <a:t>„Zawód adwokata polega na świadczeniu pomocy prawnej, a w szczególności na udzielaniu porad prawnych, sporządzaniu opinii prawnych, opracowywaniu projektów aktów prawnych oraz </a:t>
            </a:r>
            <a:r>
              <a:rPr lang="pl-PL" b="1" dirty="0"/>
              <a:t>występowaniu przed sądami i urzędami</a:t>
            </a:r>
            <a:r>
              <a:rPr lang="pl-PL" dirty="0"/>
              <a:t>” – art. 4 ust. 1 ustawy z dnia 26 maja 1982 roku Prawo o adwokaturze</a:t>
            </a:r>
          </a:p>
          <a:p>
            <a:pPr algn="just"/>
            <a:r>
              <a:rPr lang="pl-PL" dirty="0"/>
              <a:t>„Tzw. mowa końcowa obrońcy powinna być wzięta pod uwagę podczas narady nad wyrokiem, a siła argumentacji może mieć oczywisty wpływ na treść orzeczenia wydanego przez sąd. Dotyczy to wszystkich uczestników procesu zabierających głos stosownie do treści art. 406 § 1 k.p.k. (por. wyrok SN z dnia 23 lipca 1975 r., II KR 62/75, OSNKW 1975/9/126 oraz wyrok SN z 18 stycznia 1980 r., III KR 421/79, publ. LEX nr 21854 ). Głos obrońcy ma tak istotne znaczenie z punktu widzenia prawa oskarżonego do obrony także dlatego, że to właśnie obrońca dysponuje profesjonalną wiedzą prawniczą”. – wyrok Sądu Najwyższego z 9 sierpnia 2002 roku, IV KKN 380/00</a:t>
            </a:r>
          </a:p>
        </p:txBody>
      </p:sp>
    </p:spTree>
    <p:extLst>
      <p:ext uri="{BB962C8B-B14F-4D97-AF65-F5344CB8AC3E}">
        <p14:creationId xmlns:p14="http://schemas.microsoft.com/office/powerpoint/2010/main" val="3705490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82B97C-E8F4-7696-93E5-D6E0BD24411E}"/>
              </a:ext>
            </a:extLst>
          </p:cNvPr>
          <p:cNvSpPr>
            <a:spLocks noGrp="1"/>
          </p:cNvSpPr>
          <p:nvPr>
            <p:ph type="title"/>
          </p:nvPr>
        </p:nvSpPr>
        <p:spPr/>
        <p:txBody>
          <a:bodyPr/>
          <a:lstStyle/>
          <a:p>
            <a:r>
              <a:rPr lang="pl-PL" dirty="0"/>
              <a:t>Q &amp; A</a:t>
            </a:r>
          </a:p>
        </p:txBody>
      </p:sp>
      <p:sp>
        <p:nvSpPr>
          <p:cNvPr id="3" name="Symbol zastępczy zawartości 2">
            <a:extLst>
              <a:ext uri="{FF2B5EF4-FFF2-40B4-BE49-F238E27FC236}">
                <a16:creationId xmlns:a16="http://schemas.microsoft.com/office/drawing/2014/main" id="{C89B8F2C-1DC0-2EAB-A557-D5F1F766AB10}"/>
              </a:ext>
            </a:extLst>
          </p:cNvPr>
          <p:cNvSpPr>
            <a:spLocks noGrp="1"/>
          </p:cNvSpPr>
          <p:nvPr>
            <p:ph idx="1"/>
          </p:nvPr>
        </p:nvSpPr>
        <p:spPr/>
        <p:txBody>
          <a:bodyPr/>
          <a:lstStyle/>
          <a:p>
            <a:r>
              <a:rPr lang="pl-PL" dirty="0"/>
              <a:t>Czy używać feminatyw w języku? </a:t>
            </a:r>
          </a:p>
          <a:p>
            <a:r>
              <a:rPr lang="pl-PL" dirty="0"/>
              <a:t>Jak często stosować wtrącenia obcojęzyczne, np. łacińskie? </a:t>
            </a:r>
          </a:p>
          <a:p>
            <a:r>
              <a:rPr lang="pl-PL" dirty="0"/>
              <a:t>Czy wybierać określenia specjalistyczne (prawne i prawnicze) czy też preferować język powszechny, a nawet potoczny?</a:t>
            </a:r>
          </a:p>
          <a:p>
            <a:r>
              <a:rPr lang="pl-PL" dirty="0"/>
              <a:t>Czy dopuszczalne są kolokwializmy w wypowiedziach adwokata?</a:t>
            </a:r>
          </a:p>
          <a:p>
            <a:r>
              <a:rPr lang="pl-PL" dirty="0"/>
              <a:t>Dlaczego precyzja językowa jest ważna?</a:t>
            </a:r>
          </a:p>
          <a:p>
            <a:r>
              <a:rPr lang="pl-PL" dirty="0"/>
              <a:t>Czy jest jakaś najważniejsza zasada w konstrukcji przemówienia adwokackiego?</a:t>
            </a:r>
          </a:p>
          <a:p>
            <a:r>
              <a:rPr lang="pl-PL" dirty="0"/>
              <a:t>Jak zachować opanowanie w sytuacji konfliktowej?</a:t>
            </a:r>
          </a:p>
        </p:txBody>
      </p:sp>
    </p:spTree>
    <p:extLst>
      <p:ext uri="{BB962C8B-B14F-4D97-AF65-F5344CB8AC3E}">
        <p14:creationId xmlns:p14="http://schemas.microsoft.com/office/powerpoint/2010/main" val="259676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F57F1-0280-A3F2-5AE3-FAE5F61C1D6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DFFDA80-7FAB-F606-448B-73015D1ED815}"/>
              </a:ext>
            </a:extLst>
          </p:cNvPr>
          <p:cNvSpPr>
            <a:spLocks noGrp="1"/>
          </p:cNvSpPr>
          <p:nvPr>
            <p:ph type="title"/>
          </p:nvPr>
        </p:nvSpPr>
        <p:spPr>
          <a:xfrm>
            <a:off x="838200" y="365125"/>
            <a:ext cx="10763250" cy="1325563"/>
          </a:xfrm>
        </p:spPr>
        <p:txBody>
          <a:bodyPr/>
          <a:lstStyle/>
          <a:p>
            <a:r>
              <a:rPr lang="pl-PL" dirty="0"/>
              <a:t>Zawód(?) adwokata: „pisanie” czy „mówienie”?</a:t>
            </a:r>
          </a:p>
        </p:txBody>
      </p:sp>
      <p:sp>
        <p:nvSpPr>
          <p:cNvPr id="3" name="Symbol zastępczy zawartości 2">
            <a:extLst>
              <a:ext uri="{FF2B5EF4-FFF2-40B4-BE49-F238E27FC236}">
                <a16:creationId xmlns:a16="http://schemas.microsoft.com/office/drawing/2014/main" id="{60084D10-609A-5D8A-F06D-DC8BBC14CA60}"/>
              </a:ext>
            </a:extLst>
          </p:cNvPr>
          <p:cNvSpPr>
            <a:spLocks noGrp="1"/>
          </p:cNvSpPr>
          <p:nvPr>
            <p:ph idx="1"/>
          </p:nvPr>
        </p:nvSpPr>
        <p:spPr/>
        <p:txBody>
          <a:bodyPr>
            <a:normAutofit/>
          </a:bodyPr>
          <a:lstStyle/>
          <a:p>
            <a:pPr algn="just"/>
            <a:r>
              <a:rPr lang="pl-PL" dirty="0"/>
              <a:t>„Obraza przepisu o udzieleniu oskarżonemu ostatniego słowa narusza w tak istotny sposób przepisy postępowania, że może mieć to wpływ na treść wyroku i w konsekwencji prowadzić do fikcyjności prawa oskarżonego do rzetelnego procesu, gwarantowanego w art. 45 ust. 1 Konstytucji, art. 6 ust. 3 lit. "c" EKPCz oraz w art. 14 ust. 3 lit. "d" MPPOiP”. – wyrok Sądu Apelacyjnego w Krakowie z 31 maja 2006 roku, II AKa 78/06</a:t>
            </a:r>
          </a:p>
        </p:txBody>
      </p:sp>
    </p:spTree>
    <p:extLst>
      <p:ext uri="{BB962C8B-B14F-4D97-AF65-F5344CB8AC3E}">
        <p14:creationId xmlns:p14="http://schemas.microsoft.com/office/powerpoint/2010/main" val="3954120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F9E99FD-7B11-A5A3-B623-8E8D2706BF7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Umiejętności prawnika </a:t>
            </a:r>
          </a:p>
        </p:txBody>
      </p:sp>
      <p:pic>
        <p:nvPicPr>
          <p:cNvPr id="5" name="Symbol zastępczy zawartości 4" descr="Obraz zawierający tekst, papier, pismo odręczne, książka&#10;&#10;Zawartość wygenerowana przez sztuczną inteligencję może być niepoprawna.">
            <a:extLst>
              <a:ext uri="{FF2B5EF4-FFF2-40B4-BE49-F238E27FC236}">
                <a16:creationId xmlns:a16="http://schemas.microsoft.com/office/drawing/2014/main" id="{84E46F90-A2D0-70A8-2549-5107C1E569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885073"/>
            <a:ext cx="6780700" cy="5085525"/>
          </a:xfrm>
          <a:prstGeom prst="rect">
            <a:avLst/>
          </a:prstGeom>
        </p:spPr>
      </p:pic>
      <p:sp>
        <p:nvSpPr>
          <p:cNvPr id="6" name="pole tekstowe 5">
            <a:extLst>
              <a:ext uri="{FF2B5EF4-FFF2-40B4-BE49-F238E27FC236}">
                <a16:creationId xmlns:a16="http://schemas.microsoft.com/office/drawing/2014/main" id="{A1AC5373-1F9F-4AC3-7386-2FDE906CBAD8}"/>
              </a:ext>
            </a:extLst>
          </p:cNvPr>
          <p:cNvSpPr txBox="1"/>
          <p:nvPr/>
        </p:nvSpPr>
        <p:spPr>
          <a:xfrm>
            <a:off x="4777316" y="6162675"/>
            <a:ext cx="6780700" cy="646331"/>
          </a:xfrm>
          <a:prstGeom prst="rect">
            <a:avLst/>
          </a:prstGeom>
          <a:noFill/>
        </p:spPr>
        <p:txBody>
          <a:bodyPr wrap="square" rtlCol="0">
            <a:spAutoFit/>
          </a:bodyPr>
          <a:lstStyle/>
          <a:p>
            <a:r>
              <a:rPr lang="pl-PL" dirty="0"/>
              <a:t>Źródło: J. Jabłońska-Bonca, K. Zeidler, </a:t>
            </a:r>
            <a:r>
              <a:rPr lang="pl-PL" i="1" dirty="0"/>
              <a:t>Prawnik a sztuka negocjacji </a:t>
            </a:r>
            <a:br>
              <a:rPr lang="pl-PL" i="1" dirty="0"/>
            </a:br>
            <a:r>
              <a:rPr lang="pl-PL" i="1" dirty="0"/>
              <a:t>i retoryki</a:t>
            </a:r>
            <a:r>
              <a:rPr lang="pl-PL" dirty="0"/>
              <a:t>, Wolters Kluwer, Warszawa 2016, s. 38. </a:t>
            </a:r>
          </a:p>
        </p:txBody>
      </p:sp>
    </p:spTree>
    <p:extLst>
      <p:ext uri="{BB962C8B-B14F-4D97-AF65-F5344CB8AC3E}">
        <p14:creationId xmlns:p14="http://schemas.microsoft.com/office/powerpoint/2010/main" val="3166631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B083DD-BA44-9BB0-9EBC-944FA398A7DF}"/>
              </a:ext>
            </a:extLst>
          </p:cNvPr>
          <p:cNvSpPr>
            <a:spLocks noGrp="1"/>
          </p:cNvSpPr>
          <p:nvPr>
            <p:ph type="title"/>
          </p:nvPr>
        </p:nvSpPr>
        <p:spPr/>
        <p:txBody>
          <a:bodyPr/>
          <a:lstStyle/>
          <a:p>
            <a:r>
              <a:rPr lang="pl-PL" dirty="0"/>
              <a:t>Kwalifikacje retoryczne</a:t>
            </a:r>
          </a:p>
        </p:txBody>
      </p:sp>
      <p:sp>
        <p:nvSpPr>
          <p:cNvPr id="3" name="Symbol zastępczy zawartości 2">
            <a:extLst>
              <a:ext uri="{FF2B5EF4-FFF2-40B4-BE49-F238E27FC236}">
                <a16:creationId xmlns:a16="http://schemas.microsoft.com/office/drawing/2014/main" id="{C895A981-0D98-705F-CB00-2951D4543979}"/>
              </a:ext>
            </a:extLst>
          </p:cNvPr>
          <p:cNvSpPr>
            <a:spLocks noGrp="1"/>
          </p:cNvSpPr>
          <p:nvPr>
            <p:ph idx="1"/>
          </p:nvPr>
        </p:nvSpPr>
        <p:spPr/>
        <p:txBody>
          <a:bodyPr>
            <a:normAutofit fontScale="92500" lnSpcReduction="10000"/>
          </a:bodyPr>
          <a:lstStyle/>
          <a:p>
            <a:r>
              <a:rPr lang="pl-PL" dirty="0"/>
              <a:t>są rodzajem niezbędnych kwalifikacji prawnika,</a:t>
            </a:r>
          </a:p>
          <a:p>
            <a:r>
              <a:rPr lang="pl-PL" dirty="0"/>
              <a:t>stanowią „umiejętności ogólne”,</a:t>
            </a:r>
          </a:p>
          <a:p>
            <a:r>
              <a:rPr lang="pl-PL" dirty="0"/>
              <a:t>część „niewidzialna”</a:t>
            </a:r>
          </a:p>
          <a:p>
            <a:r>
              <a:rPr lang="pl-PL" dirty="0"/>
              <a:t>„Przez kompetencje retoryczne rozumiemy biegłość w sztuce przekonywania, w tym umiejętność stosowania zasad, strategii i taktyk perswazji w komunikacji”.</a:t>
            </a:r>
          </a:p>
          <a:p>
            <a:r>
              <a:rPr lang="pl-PL" dirty="0"/>
              <a:t>„Sprawność retoryczna to pochodna wiedzy, talentu i wyobraźni oraz doświadczenia.” </a:t>
            </a:r>
          </a:p>
          <a:p>
            <a:pPr marL="0" indent="0">
              <a:buNone/>
            </a:pPr>
            <a:endParaRPr lang="pl-PL" dirty="0"/>
          </a:p>
          <a:p>
            <a:pPr marL="0" indent="0">
              <a:buNone/>
            </a:pPr>
            <a:r>
              <a:rPr lang="pl-PL" dirty="0"/>
              <a:t>J. Jabłońska-Bonca, K. Zeidler, </a:t>
            </a:r>
            <a:r>
              <a:rPr lang="pl-PL" i="1" dirty="0"/>
              <a:t>Prawnik a sztuka negocjacji i retoryki</a:t>
            </a:r>
            <a:r>
              <a:rPr lang="pl-PL" dirty="0"/>
              <a:t>, Wolters Kluwer, Warszawa 2016, s. 38 i 97. </a:t>
            </a:r>
          </a:p>
          <a:p>
            <a:endParaRPr lang="pl-PL" dirty="0"/>
          </a:p>
        </p:txBody>
      </p:sp>
    </p:spTree>
    <p:extLst>
      <p:ext uri="{BB962C8B-B14F-4D97-AF65-F5344CB8AC3E}">
        <p14:creationId xmlns:p14="http://schemas.microsoft.com/office/powerpoint/2010/main" val="322885136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4634</Words>
  <Application>Microsoft Office PowerPoint</Application>
  <PresentationFormat>Panoramiczny</PresentationFormat>
  <Paragraphs>261</Paragraphs>
  <Slides>60</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60</vt:i4>
      </vt:variant>
    </vt:vector>
  </HeadingPairs>
  <TitlesOfParts>
    <vt:vector size="66" baseType="lpstr">
      <vt:lpstr>Aptos</vt:lpstr>
      <vt:lpstr>Arial</vt:lpstr>
      <vt:lpstr>Calibri</vt:lpstr>
      <vt:lpstr>Calibri Light</vt:lpstr>
      <vt:lpstr>Open Sans</vt:lpstr>
      <vt:lpstr>Motyw pakietu Office</vt:lpstr>
      <vt:lpstr>Retoryka. Emisja głosu. Konstrukcja przemówienia adwokackiego</vt:lpstr>
      <vt:lpstr>Wybrane zagadnienia poruszane podczas zajęć</vt:lpstr>
      <vt:lpstr>O znaczeniu słowa, komunikacji i dobrego mówienia w zawodzie adwokata</vt:lpstr>
      <vt:lpstr>Zawód(?) adwokata: „pisanie” czy „mówienie”?</vt:lpstr>
      <vt:lpstr>Zawód(?) adwokata: „pisanie” czy „mówienie”?</vt:lpstr>
      <vt:lpstr>Zawód(?) adwokata: „pisanie” czy „mówienie”?</vt:lpstr>
      <vt:lpstr>Zawód(?) adwokata: „pisanie” czy „mówienie”?</vt:lpstr>
      <vt:lpstr>Umiejętności prawnika </vt:lpstr>
      <vt:lpstr>Kwalifikacje retoryczne</vt:lpstr>
      <vt:lpstr>Działy retoryki</vt:lpstr>
      <vt:lpstr>Działy retoryki</vt:lpstr>
      <vt:lpstr>Uporządkowanie mowy (dispositio)</vt:lpstr>
      <vt:lpstr>Dlaczego „przemawianie” jest ważne? </vt:lpstr>
      <vt:lpstr>Dlaczego „przemawianie” jest ważne? </vt:lpstr>
      <vt:lpstr>Po co zajęcia „z retoryki”? Czy dobrego przemawiania można się nauczyć?</vt:lpstr>
      <vt:lpstr>Literatura „ogólna”, wybrane pozycje</vt:lpstr>
      <vt:lpstr>Literatura „dla prawników” (i nie tylko),  wybrane pozycje</vt:lpstr>
      <vt:lpstr>Literatura  „dla prawników”  (i nie tylko),  wybrane pozycje</vt:lpstr>
      <vt:lpstr>Literatura piękna?</vt:lpstr>
      <vt:lpstr>Emisja głosu…</vt:lpstr>
      <vt:lpstr>Prezentacja programu PowerPoint</vt:lpstr>
      <vt:lpstr>Prezentacja programu PowerPoint</vt:lpstr>
      <vt:lpstr>Przydatne „triki” i czy w ogóle warto?</vt:lpstr>
      <vt:lpstr>Sentencje łacińskie i inne powiedzenia prawnicze</vt:lpstr>
      <vt:lpstr>Co to jest retoryka?</vt:lpstr>
      <vt:lpstr>Dyskursywna tożsamość prawa i prawników?</vt:lpstr>
      <vt:lpstr>Co powinniśmy uwzględniać?</vt:lpstr>
      <vt:lpstr>Odpowiedzialność za słowo a immunitet adwokacki</vt:lpstr>
      <vt:lpstr>Immunitet adwokacki</vt:lpstr>
      <vt:lpstr>Immunitet adwokacki</vt:lpstr>
      <vt:lpstr>Odpowiedzialność za słowo a immunitet adwokacki</vt:lpstr>
      <vt:lpstr>Odpowiedzialność za słowo a immunitet adwokacki</vt:lpstr>
      <vt:lpstr>Odpowiedzialność za słowo a immunitet adwokacki</vt:lpstr>
      <vt:lpstr>Etyka adwokacka i wypowiedzi adwokata</vt:lpstr>
      <vt:lpstr>Kodeks etyki adwokackiej a normy mające znaczenie dla retoryki adwokackiej</vt:lpstr>
      <vt:lpstr>§ 17 KEA</vt:lpstr>
      <vt:lpstr>§ 28 KEA</vt:lpstr>
      <vt:lpstr>§ 27 KEA</vt:lpstr>
      <vt:lpstr>KEA a retoryka adwokacka</vt:lpstr>
      <vt:lpstr>Mowa końcowa w procesie karnym</vt:lpstr>
      <vt:lpstr>Przykładowe orzecznictwo </vt:lpstr>
      <vt:lpstr>Przykładowe orzecznictwo </vt:lpstr>
      <vt:lpstr>Przykładowe orzecznictwo </vt:lpstr>
      <vt:lpstr>Przykładowe orzecznictwo </vt:lpstr>
      <vt:lpstr>Postanowienie SN z 8 kwietnia 2003 roku, sygn. V KK 299/02, LEX nr 77460</vt:lpstr>
      <vt:lpstr>J. A. Kulesza,  Glosa do postanowienia SN z dnia 8 kwietnia 2003 r., V KK 229/02, WPP 2004, nr 4, s. 151.</vt:lpstr>
      <vt:lpstr>J. A. Kulesza,  Glosa do postanowienia SN z dnia 8 kwietnia 2003 r., V KK 229/02, WPP 2004, nr 4, s. 151.</vt:lpstr>
      <vt:lpstr>J. A. Kulesza,  Glosa do postanowienia SN z dnia 8 kwietnia 2003 r., V KK 229/02, WPP 2004, nr 4, s. 151.</vt:lpstr>
      <vt:lpstr>Pytania</vt:lpstr>
      <vt:lpstr>Funkcje dobrego mówienia/przemawiania</vt:lpstr>
      <vt:lpstr>Erystyka, czyli sztuka prowadzenia sporów</vt:lpstr>
      <vt:lpstr>Dom Rodziny Schopenhauerów w Gdańsku, obecnie siedziba Biblioteki Pod Żółwiem</vt:lpstr>
      <vt:lpstr>Erystyka wg A. Schopenhauera</vt:lpstr>
      <vt:lpstr>Polemika a kłótnia </vt:lpstr>
      <vt:lpstr>Cel: wygranie sprawy?</vt:lpstr>
      <vt:lpstr>Doskonalenie umiejętności retorycznych jako pewne dążenie do ideału i element całokształtu profesjonalnego działania adwokata</vt:lpstr>
      <vt:lpstr>Doskonalenie umiejętności retorycznych jako pewne dążenie do ideału i element całokształtu profesjonalnego działania adwokata</vt:lpstr>
      <vt:lpstr>Kilka praktycznych wskazówek  „z „doświadczenia” </vt:lpstr>
      <vt:lpstr>Morze prawa. Jak mówić pięknie i dobrze? Kilka myśli o retoryce prawniczej</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Między prawem  a moralnością (i nie tylko)</dc:title>
  <dc:creator>Tomasz Snarski</dc:creator>
  <cp:lastModifiedBy>Tomasz Snarski</cp:lastModifiedBy>
  <cp:revision>47</cp:revision>
  <dcterms:created xsi:type="dcterms:W3CDTF">2023-03-06T07:52:27Z</dcterms:created>
  <dcterms:modified xsi:type="dcterms:W3CDTF">2025-02-14T07:10:16Z</dcterms:modified>
</cp:coreProperties>
</file>