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113"/>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25" r:id="rId47"/>
    <p:sldId id="326" r:id="rId48"/>
    <p:sldId id="302" r:id="rId49"/>
    <p:sldId id="304" r:id="rId50"/>
    <p:sldId id="305" r:id="rId51"/>
    <p:sldId id="324" r:id="rId52"/>
    <p:sldId id="307" r:id="rId53"/>
    <p:sldId id="389" r:id="rId54"/>
    <p:sldId id="327" r:id="rId55"/>
    <p:sldId id="328" r:id="rId56"/>
    <p:sldId id="329" r:id="rId57"/>
    <p:sldId id="333" r:id="rId58"/>
    <p:sldId id="332" r:id="rId59"/>
    <p:sldId id="331" r:id="rId60"/>
    <p:sldId id="334" r:id="rId61"/>
    <p:sldId id="335" r:id="rId62"/>
    <p:sldId id="336" r:id="rId63"/>
    <p:sldId id="337" r:id="rId64"/>
    <p:sldId id="340" r:id="rId65"/>
    <p:sldId id="338" r:id="rId66"/>
    <p:sldId id="339" r:id="rId67"/>
    <p:sldId id="341" r:id="rId68"/>
    <p:sldId id="342" r:id="rId69"/>
    <p:sldId id="343" r:id="rId70"/>
    <p:sldId id="348" r:id="rId71"/>
    <p:sldId id="349" r:id="rId72"/>
    <p:sldId id="350" r:id="rId73"/>
    <p:sldId id="351" r:id="rId74"/>
    <p:sldId id="352" r:id="rId75"/>
    <p:sldId id="353" r:id="rId76"/>
    <p:sldId id="354" r:id="rId77"/>
    <p:sldId id="355" r:id="rId78"/>
    <p:sldId id="356" r:id="rId79"/>
    <p:sldId id="357" r:id="rId80"/>
    <p:sldId id="358" r:id="rId81"/>
    <p:sldId id="359" r:id="rId82"/>
    <p:sldId id="360" r:id="rId83"/>
    <p:sldId id="361" r:id="rId84"/>
    <p:sldId id="362" r:id="rId85"/>
    <p:sldId id="363" r:id="rId86"/>
    <p:sldId id="364" r:id="rId87"/>
    <p:sldId id="365" r:id="rId88"/>
    <p:sldId id="366" r:id="rId89"/>
    <p:sldId id="367" r:id="rId90"/>
    <p:sldId id="368" r:id="rId91"/>
    <p:sldId id="369" r:id="rId92"/>
    <p:sldId id="370" r:id="rId93"/>
    <p:sldId id="371" r:id="rId94"/>
    <p:sldId id="372" r:id="rId95"/>
    <p:sldId id="373" r:id="rId96"/>
    <p:sldId id="374" r:id="rId97"/>
    <p:sldId id="375" r:id="rId98"/>
    <p:sldId id="376" r:id="rId99"/>
    <p:sldId id="377" r:id="rId100"/>
    <p:sldId id="378" r:id="rId101"/>
    <p:sldId id="379" r:id="rId102"/>
    <p:sldId id="380" r:id="rId103"/>
    <p:sldId id="381" r:id="rId104"/>
    <p:sldId id="382" r:id="rId105"/>
    <p:sldId id="383" r:id="rId106"/>
    <p:sldId id="384" r:id="rId107"/>
    <p:sldId id="385" r:id="rId108"/>
    <p:sldId id="386" r:id="rId109"/>
    <p:sldId id="387" r:id="rId110"/>
    <p:sldId id="388" r:id="rId111"/>
    <p:sldId id="323" r:id="rId1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kcja domyślna" id="{D5BA795C-C125-49C3-8D54-9BA845D5E09E}">
          <p14:sldIdLst>
            <p14:sldId id="256"/>
            <p14:sldId id="257"/>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1"/>
            <p14:sldId id="282"/>
            <p14:sldId id="283"/>
            <p14:sldId id="284"/>
            <p14:sldId id="285"/>
            <p14:sldId id="286"/>
            <p14:sldId id="287"/>
            <p14:sldId id="288"/>
            <p14:sldId id="289"/>
            <p14:sldId id="290"/>
            <p14:sldId id="291"/>
            <p14:sldId id="292"/>
            <p14:sldId id="293"/>
            <p14:sldId id="294"/>
            <p14:sldId id="295"/>
            <p14:sldId id="296"/>
            <p14:sldId id="297"/>
            <p14:sldId id="298"/>
            <p14:sldId id="299"/>
            <p14:sldId id="300"/>
            <p14:sldId id="301"/>
            <p14:sldId id="325"/>
            <p14:sldId id="326"/>
            <p14:sldId id="302"/>
            <p14:sldId id="304"/>
            <p14:sldId id="305"/>
            <p14:sldId id="324"/>
            <p14:sldId id="307"/>
            <p14:sldId id="389"/>
            <p14:sldId id="327"/>
            <p14:sldId id="328"/>
            <p14:sldId id="329"/>
            <p14:sldId id="333"/>
            <p14:sldId id="332"/>
            <p14:sldId id="331"/>
            <p14:sldId id="334"/>
            <p14:sldId id="335"/>
            <p14:sldId id="336"/>
            <p14:sldId id="337"/>
            <p14:sldId id="340"/>
            <p14:sldId id="338"/>
            <p14:sldId id="339"/>
            <p14:sldId id="341"/>
            <p14:sldId id="342"/>
            <p14:sldId id="343"/>
          </p14:sldIdLst>
        </p14:section>
        <p14:section name="Sekcja bez tytułu" id="{85FC735B-3936-4364-9CA1-A82C93517D72}">
          <p14:sldIdLst>
            <p14:sldId id="348"/>
            <p14:sldId id="349"/>
            <p14:sldId id="350"/>
            <p14:sldId id="351"/>
            <p14:sldId id="352"/>
            <p14:sldId id="353"/>
            <p14:sldId id="354"/>
            <p14:sldId id="355"/>
            <p14:sldId id="356"/>
            <p14:sldId id="357"/>
            <p14:sldId id="358"/>
            <p14:sldId id="359"/>
            <p14:sldId id="360"/>
            <p14:sldId id="361"/>
            <p14:sldId id="362"/>
            <p14:sldId id="363"/>
            <p14:sldId id="364"/>
            <p14:sldId id="365"/>
            <p14:sldId id="366"/>
            <p14:sldId id="367"/>
            <p14:sldId id="368"/>
            <p14:sldId id="369"/>
            <p14:sldId id="370"/>
            <p14:sldId id="371"/>
            <p14:sldId id="372"/>
            <p14:sldId id="373"/>
            <p14:sldId id="374"/>
            <p14:sldId id="375"/>
            <p14:sldId id="376"/>
            <p14:sldId id="377"/>
            <p14:sldId id="378"/>
            <p14:sldId id="379"/>
            <p14:sldId id="380"/>
            <p14:sldId id="381"/>
            <p14:sldId id="382"/>
            <p14:sldId id="383"/>
            <p14:sldId id="384"/>
            <p14:sldId id="385"/>
            <p14:sldId id="386"/>
            <p14:sldId id="387"/>
            <p14:sldId id="388"/>
            <p14:sldId id="32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80" autoAdjust="0"/>
  </p:normalViewPr>
  <p:slideViewPr>
    <p:cSldViewPr>
      <p:cViewPr varScale="1">
        <p:scale>
          <a:sx n="101" d="100"/>
          <a:sy n="101" d="100"/>
        </p:scale>
        <p:origin x="1836" y="132"/>
      </p:cViewPr>
      <p:guideLst>
        <p:guide orient="horz" pos="2160"/>
        <p:guide pos="2880"/>
      </p:guideLst>
    </p:cSldViewPr>
  </p:slideViewPr>
  <p:outlineViewPr>
    <p:cViewPr>
      <p:scale>
        <a:sx n="33" d="100"/>
        <a:sy n="33" d="100"/>
      </p:scale>
      <p:origin x="0" y="7555"/>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ableStyles" Target="tableStyle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notesMaster" Target="notesMasters/notesMaster1.xml"/><Relationship Id="rId118" Type="http://schemas.microsoft.com/office/2016/11/relationships/changesInfo" Target="changesInfos/changesInfo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olina Cichocka - Bieniek" userId="a40eac697417fffc" providerId="LiveId" clId="{C1EEF071-9083-4E41-8407-0A673D83C701}"/>
    <pc:docChg chg="custSel addSld modSld modSection">
      <pc:chgData name="Karolina Cichocka - Bieniek" userId="a40eac697417fffc" providerId="LiveId" clId="{C1EEF071-9083-4E41-8407-0A673D83C701}" dt="2024-11-25T14:10:50.716" v="357" actId="115"/>
      <pc:docMkLst>
        <pc:docMk/>
      </pc:docMkLst>
      <pc:sldChg chg="modSp mod">
        <pc:chgData name="Karolina Cichocka - Bieniek" userId="a40eac697417fffc" providerId="LiveId" clId="{C1EEF071-9083-4E41-8407-0A673D83C701}" dt="2024-11-25T11:55:06.813" v="159" actId="113"/>
        <pc:sldMkLst>
          <pc:docMk/>
          <pc:sldMk cId="58530953" sldId="266"/>
        </pc:sldMkLst>
        <pc:spChg chg="mod">
          <ac:chgData name="Karolina Cichocka - Bieniek" userId="a40eac697417fffc" providerId="LiveId" clId="{C1EEF071-9083-4E41-8407-0A673D83C701}" dt="2024-11-25T11:55:06.813" v="159" actId="113"/>
          <ac:spMkLst>
            <pc:docMk/>
            <pc:sldMk cId="58530953" sldId="266"/>
            <ac:spMk id="2" creationId="{00000000-0000-0000-0000-000000000000}"/>
          </ac:spMkLst>
        </pc:spChg>
      </pc:sldChg>
      <pc:sldChg chg="modSp mod">
        <pc:chgData name="Karolina Cichocka - Bieniek" userId="a40eac697417fffc" providerId="LiveId" clId="{C1EEF071-9083-4E41-8407-0A673D83C701}" dt="2024-11-25T12:01:39.022" v="164" actId="20577"/>
        <pc:sldMkLst>
          <pc:docMk/>
          <pc:sldMk cId="3529246212" sldId="272"/>
        </pc:sldMkLst>
        <pc:spChg chg="mod">
          <ac:chgData name="Karolina Cichocka - Bieniek" userId="a40eac697417fffc" providerId="LiveId" clId="{C1EEF071-9083-4E41-8407-0A673D83C701}" dt="2024-11-25T12:01:39.022" v="164" actId="20577"/>
          <ac:spMkLst>
            <pc:docMk/>
            <pc:sldMk cId="3529246212" sldId="272"/>
            <ac:spMk id="2" creationId="{00000000-0000-0000-0000-000000000000}"/>
          </ac:spMkLst>
        </pc:spChg>
      </pc:sldChg>
      <pc:sldChg chg="modSp mod">
        <pc:chgData name="Karolina Cichocka - Bieniek" userId="a40eac697417fffc" providerId="LiveId" clId="{C1EEF071-9083-4E41-8407-0A673D83C701}" dt="2024-11-25T12:04:53.645" v="166" actId="113"/>
        <pc:sldMkLst>
          <pc:docMk/>
          <pc:sldMk cId="2040738362" sldId="273"/>
        </pc:sldMkLst>
        <pc:spChg chg="mod">
          <ac:chgData name="Karolina Cichocka - Bieniek" userId="a40eac697417fffc" providerId="LiveId" clId="{C1EEF071-9083-4E41-8407-0A673D83C701}" dt="2024-11-25T12:04:53.645" v="166" actId="113"/>
          <ac:spMkLst>
            <pc:docMk/>
            <pc:sldMk cId="2040738362" sldId="273"/>
            <ac:spMk id="3" creationId="{20FBA4F5-2C37-4D0A-B410-C0C52D2ED2F4}"/>
          </ac:spMkLst>
        </pc:spChg>
      </pc:sldChg>
      <pc:sldChg chg="modSp mod">
        <pc:chgData name="Karolina Cichocka - Bieniek" userId="a40eac697417fffc" providerId="LiveId" clId="{C1EEF071-9083-4E41-8407-0A673D83C701}" dt="2024-11-25T12:05:49.312" v="167" actId="115"/>
        <pc:sldMkLst>
          <pc:docMk/>
          <pc:sldMk cId="1978207830" sldId="274"/>
        </pc:sldMkLst>
        <pc:spChg chg="mod">
          <ac:chgData name="Karolina Cichocka - Bieniek" userId="a40eac697417fffc" providerId="LiveId" clId="{C1EEF071-9083-4E41-8407-0A673D83C701}" dt="2024-11-25T12:05:49.312" v="167" actId="115"/>
          <ac:spMkLst>
            <pc:docMk/>
            <pc:sldMk cId="1978207830" sldId="274"/>
            <ac:spMk id="2" creationId="{00000000-0000-0000-0000-000000000000}"/>
          </ac:spMkLst>
        </pc:spChg>
      </pc:sldChg>
      <pc:sldChg chg="modSp mod">
        <pc:chgData name="Karolina Cichocka - Bieniek" userId="a40eac697417fffc" providerId="LiveId" clId="{C1EEF071-9083-4E41-8407-0A673D83C701}" dt="2024-11-25T12:12:49.276" v="169" actId="113"/>
        <pc:sldMkLst>
          <pc:docMk/>
          <pc:sldMk cId="3720340850" sldId="280"/>
        </pc:sldMkLst>
        <pc:spChg chg="mod">
          <ac:chgData name="Karolina Cichocka - Bieniek" userId="a40eac697417fffc" providerId="LiveId" clId="{C1EEF071-9083-4E41-8407-0A673D83C701}" dt="2024-11-25T12:12:49.276" v="169" actId="113"/>
          <ac:spMkLst>
            <pc:docMk/>
            <pc:sldMk cId="3720340850" sldId="280"/>
            <ac:spMk id="2" creationId="{00000000-0000-0000-0000-000000000000}"/>
          </ac:spMkLst>
        </pc:spChg>
      </pc:sldChg>
      <pc:sldChg chg="modSp mod">
        <pc:chgData name="Karolina Cichocka - Bieniek" userId="a40eac697417fffc" providerId="LiveId" clId="{C1EEF071-9083-4E41-8407-0A673D83C701}" dt="2024-11-25T12:17:48.238" v="171" actId="115"/>
        <pc:sldMkLst>
          <pc:docMk/>
          <pc:sldMk cId="2998186238" sldId="285"/>
        </pc:sldMkLst>
        <pc:spChg chg="mod">
          <ac:chgData name="Karolina Cichocka - Bieniek" userId="a40eac697417fffc" providerId="LiveId" clId="{C1EEF071-9083-4E41-8407-0A673D83C701}" dt="2024-11-25T12:17:48.238" v="171" actId="115"/>
          <ac:spMkLst>
            <pc:docMk/>
            <pc:sldMk cId="2998186238" sldId="285"/>
            <ac:spMk id="2" creationId="{00000000-0000-0000-0000-000000000000}"/>
          </ac:spMkLst>
        </pc:spChg>
      </pc:sldChg>
      <pc:sldChg chg="modSp mod">
        <pc:chgData name="Karolina Cichocka - Bieniek" userId="a40eac697417fffc" providerId="LiveId" clId="{C1EEF071-9083-4E41-8407-0A673D83C701}" dt="2024-11-25T12:19:57.856" v="186" actId="20577"/>
        <pc:sldMkLst>
          <pc:docMk/>
          <pc:sldMk cId="2401183868" sldId="287"/>
        </pc:sldMkLst>
        <pc:spChg chg="mod">
          <ac:chgData name="Karolina Cichocka - Bieniek" userId="a40eac697417fffc" providerId="LiveId" clId="{C1EEF071-9083-4E41-8407-0A673D83C701}" dt="2024-11-25T12:19:57.856" v="186" actId="20577"/>
          <ac:spMkLst>
            <pc:docMk/>
            <pc:sldMk cId="2401183868" sldId="287"/>
            <ac:spMk id="2" creationId="{00000000-0000-0000-0000-000000000000}"/>
          </ac:spMkLst>
        </pc:spChg>
      </pc:sldChg>
      <pc:sldChg chg="modSp mod">
        <pc:chgData name="Karolina Cichocka - Bieniek" userId="a40eac697417fffc" providerId="LiveId" clId="{C1EEF071-9083-4E41-8407-0A673D83C701}" dt="2024-11-25T12:21:03.665" v="200" actId="20577"/>
        <pc:sldMkLst>
          <pc:docMk/>
          <pc:sldMk cId="1903973152" sldId="288"/>
        </pc:sldMkLst>
        <pc:spChg chg="mod">
          <ac:chgData name="Karolina Cichocka - Bieniek" userId="a40eac697417fffc" providerId="LiveId" clId="{C1EEF071-9083-4E41-8407-0A673D83C701}" dt="2024-11-25T12:21:03.665" v="200" actId="20577"/>
          <ac:spMkLst>
            <pc:docMk/>
            <pc:sldMk cId="1903973152" sldId="288"/>
            <ac:spMk id="2" creationId="{00000000-0000-0000-0000-000000000000}"/>
          </ac:spMkLst>
        </pc:spChg>
      </pc:sldChg>
      <pc:sldChg chg="modSp mod">
        <pc:chgData name="Karolina Cichocka - Bieniek" userId="a40eac697417fffc" providerId="LiveId" clId="{C1EEF071-9083-4E41-8407-0A673D83C701}" dt="2024-11-25T12:28:32.346" v="266" actId="20577"/>
        <pc:sldMkLst>
          <pc:docMk/>
          <pc:sldMk cId="2092386945" sldId="296"/>
        </pc:sldMkLst>
        <pc:spChg chg="mod">
          <ac:chgData name="Karolina Cichocka - Bieniek" userId="a40eac697417fffc" providerId="LiveId" clId="{C1EEF071-9083-4E41-8407-0A673D83C701}" dt="2024-11-25T12:28:32.346" v="266" actId="20577"/>
          <ac:spMkLst>
            <pc:docMk/>
            <pc:sldMk cId="2092386945" sldId="296"/>
            <ac:spMk id="2" creationId="{00000000-0000-0000-0000-000000000000}"/>
          </ac:spMkLst>
        </pc:spChg>
      </pc:sldChg>
      <pc:sldChg chg="modSp mod">
        <pc:chgData name="Karolina Cichocka - Bieniek" userId="a40eac697417fffc" providerId="LiveId" clId="{C1EEF071-9083-4E41-8407-0A673D83C701}" dt="2024-11-25T10:50:03.368" v="117" actId="57"/>
        <pc:sldMkLst>
          <pc:docMk/>
          <pc:sldMk cId="2788820525" sldId="327"/>
        </pc:sldMkLst>
        <pc:spChg chg="mod">
          <ac:chgData name="Karolina Cichocka - Bieniek" userId="a40eac697417fffc" providerId="LiveId" clId="{C1EEF071-9083-4E41-8407-0A673D83C701}" dt="2024-11-25T10:50:03.368" v="117" actId="57"/>
          <ac:spMkLst>
            <pc:docMk/>
            <pc:sldMk cId="2788820525" sldId="327"/>
            <ac:spMk id="3" creationId="{53C688B7-3BDA-47C2-A399-6C34280D09C4}"/>
          </ac:spMkLst>
        </pc:spChg>
      </pc:sldChg>
      <pc:sldChg chg="modSp mod">
        <pc:chgData name="Karolina Cichocka - Bieniek" userId="a40eac697417fffc" providerId="LiveId" clId="{C1EEF071-9083-4E41-8407-0A673D83C701}" dt="2024-11-25T10:50:17.612" v="139" actId="20577"/>
        <pc:sldMkLst>
          <pc:docMk/>
          <pc:sldMk cId="209748236" sldId="328"/>
        </pc:sldMkLst>
        <pc:spChg chg="mod">
          <ac:chgData name="Karolina Cichocka - Bieniek" userId="a40eac697417fffc" providerId="LiveId" clId="{C1EEF071-9083-4E41-8407-0A673D83C701}" dt="2024-11-25T10:50:17.612" v="139" actId="20577"/>
          <ac:spMkLst>
            <pc:docMk/>
            <pc:sldMk cId="209748236" sldId="328"/>
            <ac:spMk id="3" creationId="{398DE7A1-E464-475A-88E7-EA8161EB03A5}"/>
          </ac:spMkLst>
        </pc:spChg>
      </pc:sldChg>
      <pc:sldChg chg="modSp mod">
        <pc:chgData name="Karolina Cichocka - Bieniek" userId="a40eac697417fffc" providerId="LiveId" clId="{C1EEF071-9083-4E41-8407-0A673D83C701}" dt="2024-11-25T12:52:02.970" v="268" actId="113"/>
        <pc:sldMkLst>
          <pc:docMk/>
          <pc:sldMk cId="3270225564" sldId="335"/>
        </pc:sldMkLst>
        <pc:spChg chg="mod">
          <ac:chgData name="Karolina Cichocka - Bieniek" userId="a40eac697417fffc" providerId="LiveId" clId="{C1EEF071-9083-4E41-8407-0A673D83C701}" dt="2024-11-25T12:52:02.970" v="268" actId="113"/>
          <ac:spMkLst>
            <pc:docMk/>
            <pc:sldMk cId="3270225564" sldId="335"/>
            <ac:spMk id="3" creationId="{994D1CE4-683A-4902-A9E4-10B6346368C0}"/>
          </ac:spMkLst>
        </pc:spChg>
      </pc:sldChg>
      <pc:sldChg chg="modSp mod">
        <pc:chgData name="Karolina Cichocka - Bieniek" userId="a40eac697417fffc" providerId="LiveId" clId="{C1EEF071-9083-4E41-8407-0A673D83C701}" dt="2024-11-25T13:27:15.478" v="269" actId="115"/>
        <pc:sldMkLst>
          <pc:docMk/>
          <pc:sldMk cId="2959422121" sldId="342"/>
        </pc:sldMkLst>
        <pc:spChg chg="mod">
          <ac:chgData name="Karolina Cichocka - Bieniek" userId="a40eac697417fffc" providerId="LiveId" clId="{C1EEF071-9083-4E41-8407-0A673D83C701}" dt="2024-11-25T13:27:15.478" v="269" actId="115"/>
          <ac:spMkLst>
            <pc:docMk/>
            <pc:sldMk cId="2959422121" sldId="342"/>
            <ac:spMk id="2" creationId="{994D9080-D336-FF90-4CED-48E6508F79A6}"/>
          </ac:spMkLst>
        </pc:spChg>
      </pc:sldChg>
      <pc:sldChg chg="modSp mod">
        <pc:chgData name="Karolina Cichocka - Bieniek" userId="a40eac697417fffc" providerId="LiveId" clId="{C1EEF071-9083-4E41-8407-0A673D83C701}" dt="2024-11-25T13:31:51.080" v="283" actId="20577"/>
        <pc:sldMkLst>
          <pc:docMk/>
          <pc:sldMk cId="1776509968" sldId="349"/>
        </pc:sldMkLst>
        <pc:spChg chg="mod">
          <ac:chgData name="Karolina Cichocka - Bieniek" userId="a40eac697417fffc" providerId="LiveId" clId="{C1EEF071-9083-4E41-8407-0A673D83C701}" dt="2024-11-25T13:31:51.080" v="283" actId="20577"/>
          <ac:spMkLst>
            <pc:docMk/>
            <pc:sldMk cId="1776509968" sldId="349"/>
            <ac:spMk id="4" creationId="{6A5A215E-5D76-F3AB-D8CF-9584F7055874}"/>
          </ac:spMkLst>
        </pc:spChg>
      </pc:sldChg>
      <pc:sldChg chg="modSp mod">
        <pc:chgData name="Karolina Cichocka - Bieniek" userId="a40eac697417fffc" providerId="LiveId" clId="{C1EEF071-9083-4E41-8407-0A673D83C701}" dt="2024-11-25T13:33:17.096" v="284" actId="113"/>
        <pc:sldMkLst>
          <pc:docMk/>
          <pc:sldMk cId="3778034313" sldId="350"/>
        </pc:sldMkLst>
        <pc:spChg chg="mod">
          <ac:chgData name="Karolina Cichocka - Bieniek" userId="a40eac697417fffc" providerId="LiveId" clId="{C1EEF071-9083-4E41-8407-0A673D83C701}" dt="2024-11-25T13:33:17.096" v="284" actId="113"/>
          <ac:spMkLst>
            <pc:docMk/>
            <pc:sldMk cId="3778034313" sldId="350"/>
            <ac:spMk id="4" creationId="{2F2E5F28-D6A8-4B9D-012D-A8E073D49569}"/>
          </ac:spMkLst>
        </pc:spChg>
      </pc:sldChg>
      <pc:sldChg chg="modSp mod">
        <pc:chgData name="Karolina Cichocka - Bieniek" userId="a40eac697417fffc" providerId="LiveId" clId="{C1EEF071-9083-4E41-8407-0A673D83C701}" dt="2024-11-25T13:38:44.366" v="285" actId="115"/>
        <pc:sldMkLst>
          <pc:docMk/>
          <pc:sldMk cId="2668633785" sldId="355"/>
        </pc:sldMkLst>
        <pc:spChg chg="mod">
          <ac:chgData name="Karolina Cichocka - Bieniek" userId="a40eac697417fffc" providerId="LiveId" clId="{C1EEF071-9083-4E41-8407-0A673D83C701}" dt="2024-11-25T13:38:44.366" v="285" actId="115"/>
          <ac:spMkLst>
            <pc:docMk/>
            <pc:sldMk cId="2668633785" sldId="355"/>
            <ac:spMk id="4" creationId="{A26225C8-408D-3CEC-4F91-B046A256124A}"/>
          </ac:spMkLst>
        </pc:spChg>
      </pc:sldChg>
      <pc:sldChg chg="modSp mod">
        <pc:chgData name="Karolina Cichocka - Bieniek" userId="a40eac697417fffc" providerId="LiveId" clId="{C1EEF071-9083-4E41-8407-0A673D83C701}" dt="2024-11-25T13:40:08.725" v="286" actId="113"/>
        <pc:sldMkLst>
          <pc:docMk/>
          <pc:sldMk cId="1666679026" sldId="358"/>
        </pc:sldMkLst>
        <pc:spChg chg="mod">
          <ac:chgData name="Karolina Cichocka - Bieniek" userId="a40eac697417fffc" providerId="LiveId" clId="{C1EEF071-9083-4E41-8407-0A673D83C701}" dt="2024-11-25T13:40:08.725" v="286" actId="113"/>
          <ac:spMkLst>
            <pc:docMk/>
            <pc:sldMk cId="1666679026" sldId="358"/>
            <ac:spMk id="4" creationId="{56E67F0E-C4BC-A71D-8D92-741C28A317A6}"/>
          </ac:spMkLst>
        </pc:spChg>
      </pc:sldChg>
      <pc:sldChg chg="modSp mod">
        <pc:chgData name="Karolina Cichocka - Bieniek" userId="a40eac697417fffc" providerId="LiveId" clId="{C1EEF071-9083-4E41-8407-0A673D83C701}" dt="2024-11-25T13:43:40.640" v="287" actId="20577"/>
        <pc:sldMkLst>
          <pc:docMk/>
          <pc:sldMk cId="2621403272" sldId="361"/>
        </pc:sldMkLst>
        <pc:spChg chg="mod">
          <ac:chgData name="Karolina Cichocka - Bieniek" userId="a40eac697417fffc" providerId="LiveId" clId="{C1EEF071-9083-4E41-8407-0A673D83C701}" dt="2024-11-25T13:43:40.640" v="287" actId="20577"/>
          <ac:spMkLst>
            <pc:docMk/>
            <pc:sldMk cId="2621403272" sldId="361"/>
            <ac:spMk id="4" creationId="{603368A9-8FF5-E9EF-431D-2517AEC3B97F}"/>
          </ac:spMkLst>
        </pc:spChg>
      </pc:sldChg>
      <pc:sldChg chg="modSp mod">
        <pc:chgData name="Karolina Cichocka - Bieniek" userId="a40eac697417fffc" providerId="LiveId" clId="{C1EEF071-9083-4E41-8407-0A673D83C701}" dt="2024-11-25T13:47:02.377" v="321" actId="20577"/>
        <pc:sldMkLst>
          <pc:docMk/>
          <pc:sldMk cId="1693258680" sldId="363"/>
        </pc:sldMkLst>
        <pc:spChg chg="mod">
          <ac:chgData name="Karolina Cichocka - Bieniek" userId="a40eac697417fffc" providerId="LiveId" clId="{C1EEF071-9083-4E41-8407-0A673D83C701}" dt="2024-11-25T13:47:02.377" v="321" actId="20577"/>
          <ac:spMkLst>
            <pc:docMk/>
            <pc:sldMk cId="1693258680" sldId="363"/>
            <ac:spMk id="4" creationId="{85C4861F-9122-9431-C6E9-6631732D06DD}"/>
          </ac:spMkLst>
        </pc:spChg>
      </pc:sldChg>
      <pc:sldChg chg="modSp mod">
        <pc:chgData name="Karolina Cichocka - Bieniek" userId="a40eac697417fffc" providerId="LiveId" clId="{C1EEF071-9083-4E41-8407-0A673D83C701}" dt="2024-11-25T13:50:22.881" v="323" actId="115"/>
        <pc:sldMkLst>
          <pc:docMk/>
          <pc:sldMk cId="3012523562" sldId="367"/>
        </pc:sldMkLst>
        <pc:spChg chg="mod">
          <ac:chgData name="Karolina Cichocka - Bieniek" userId="a40eac697417fffc" providerId="LiveId" clId="{C1EEF071-9083-4E41-8407-0A673D83C701}" dt="2024-11-25T13:50:22.881" v="323" actId="115"/>
          <ac:spMkLst>
            <pc:docMk/>
            <pc:sldMk cId="3012523562" sldId="367"/>
            <ac:spMk id="4" creationId="{D0DEA691-461A-B8BF-F432-BE68BD0BB0BD}"/>
          </ac:spMkLst>
        </pc:spChg>
      </pc:sldChg>
      <pc:sldChg chg="modSp mod">
        <pc:chgData name="Karolina Cichocka - Bieniek" userId="a40eac697417fffc" providerId="LiveId" clId="{C1EEF071-9083-4E41-8407-0A673D83C701}" dt="2024-11-25T13:55:38.922" v="325" actId="20577"/>
        <pc:sldMkLst>
          <pc:docMk/>
          <pc:sldMk cId="1289798204" sldId="373"/>
        </pc:sldMkLst>
        <pc:spChg chg="mod">
          <ac:chgData name="Karolina Cichocka - Bieniek" userId="a40eac697417fffc" providerId="LiveId" clId="{C1EEF071-9083-4E41-8407-0A673D83C701}" dt="2024-11-25T13:55:38.922" v="325" actId="20577"/>
          <ac:spMkLst>
            <pc:docMk/>
            <pc:sldMk cId="1289798204" sldId="373"/>
            <ac:spMk id="4" creationId="{AE1FAEAF-999D-558A-6837-007E8F8319DB}"/>
          </ac:spMkLst>
        </pc:spChg>
      </pc:sldChg>
      <pc:sldChg chg="modSp mod">
        <pc:chgData name="Karolina Cichocka - Bieniek" userId="a40eac697417fffc" providerId="LiveId" clId="{C1EEF071-9083-4E41-8407-0A673D83C701}" dt="2024-11-25T13:58:25.520" v="328" actId="113"/>
        <pc:sldMkLst>
          <pc:docMk/>
          <pc:sldMk cId="796665437" sldId="375"/>
        </pc:sldMkLst>
        <pc:spChg chg="mod">
          <ac:chgData name="Karolina Cichocka - Bieniek" userId="a40eac697417fffc" providerId="LiveId" clId="{C1EEF071-9083-4E41-8407-0A673D83C701}" dt="2024-11-25T13:58:25.520" v="328" actId="113"/>
          <ac:spMkLst>
            <pc:docMk/>
            <pc:sldMk cId="796665437" sldId="375"/>
            <ac:spMk id="4" creationId="{E3F3BE73-6C36-32A8-B00B-E61BF2975789}"/>
          </ac:spMkLst>
        </pc:spChg>
      </pc:sldChg>
      <pc:sldChg chg="modSp mod">
        <pc:chgData name="Karolina Cichocka - Bieniek" userId="a40eac697417fffc" providerId="LiveId" clId="{C1EEF071-9083-4E41-8407-0A673D83C701}" dt="2024-11-25T10:51:00.516" v="143" actId="20577"/>
        <pc:sldMkLst>
          <pc:docMk/>
          <pc:sldMk cId="2319410123" sldId="376"/>
        </pc:sldMkLst>
        <pc:spChg chg="mod">
          <ac:chgData name="Karolina Cichocka - Bieniek" userId="a40eac697417fffc" providerId="LiveId" clId="{C1EEF071-9083-4E41-8407-0A673D83C701}" dt="2024-11-25T10:51:00.516" v="143" actId="20577"/>
          <ac:spMkLst>
            <pc:docMk/>
            <pc:sldMk cId="2319410123" sldId="376"/>
            <ac:spMk id="4" creationId="{69861133-9431-5034-411C-C8D929B0ECED}"/>
          </ac:spMkLst>
        </pc:spChg>
      </pc:sldChg>
      <pc:sldChg chg="modSp mod">
        <pc:chgData name="Karolina Cichocka - Bieniek" userId="a40eac697417fffc" providerId="LiveId" clId="{C1EEF071-9083-4E41-8407-0A673D83C701}" dt="2024-11-25T14:07:08.009" v="355" actId="20577"/>
        <pc:sldMkLst>
          <pc:docMk/>
          <pc:sldMk cId="975022659" sldId="382"/>
        </pc:sldMkLst>
        <pc:spChg chg="mod">
          <ac:chgData name="Karolina Cichocka - Bieniek" userId="a40eac697417fffc" providerId="LiveId" clId="{C1EEF071-9083-4E41-8407-0A673D83C701}" dt="2024-11-25T14:07:08.009" v="355" actId="20577"/>
          <ac:spMkLst>
            <pc:docMk/>
            <pc:sldMk cId="975022659" sldId="382"/>
            <ac:spMk id="4" creationId="{09691B22-3BC4-E64F-46D2-A5F34DFFAD52}"/>
          </ac:spMkLst>
        </pc:spChg>
      </pc:sldChg>
      <pc:sldChg chg="modSp mod">
        <pc:chgData name="Karolina Cichocka - Bieniek" userId="a40eac697417fffc" providerId="LiveId" clId="{C1EEF071-9083-4E41-8407-0A673D83C701}" dt="2024-11-25T14:10:50.716" v="357" actId="115"/>
        <pc:sldMkLst>
          <pc:docMk/>
          <pc:sldMk cId="1959409208" sldId="384"/>
        </pc:sldMkLst>
        <pc:spChg chg="mod">
          <ac:chgData name="Karolina Cichocka - Bieniek" userId="a40eac697417fffc" providerId="LiveId" clId="{C1EEF071-9083-4E41-8407-0A673D83C701}" dt="2024-11-25T14:10:50.716" v="357" actId="115"/>
          <ac:spMkLst>
            <pc:docMk/>
            <pc:sldMk cId="1959409208" sldId="384"/>
            <ac:spMk id="4" creationId="{EF02C430-0E0A-67B0-4136-0FF43B26CA60}"/>
          </ac:spMkLst>
        </pc:spChg>
      </pc:sldChg>
      <pc:sldChg chg="addSp modSp new mod">
        <pc:chgData name="Karolina Cichocka - Bieniek" userId="a40eac697417fffc" providerId="LiveId" clId="{C1EEF071-9083-4E41-8407-0A673D83C701}" dt="2024-11-25T10:48:28.823" v="6" actId="255"/>
        <pc:sldMkLst>
          <pc:docMk/>
          <pc:sldMk cId="2436690814" sldId="389"/>
        </pc:sldMkLst>
        <pc:spChg chg="add mod">
          <ac:chgData name="Karolina Cichocka - Bieniek" userId="a40eac697417fffc" providerId="LiveId" clId="{C1EEF071-9083-4E41-8407-0A673D83C701}" dt="2024-11-25T10:48:28.823" v="6" actId="255"/>
          <ac:spMkLst>
            <pc:docMk/>
            <pc:sldMk cId="2436690814" sldId="389"/>
            <ac:spMk id="4" creationId="{F7539306-7415-EEF9-D3C8-F20BF648393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90AA18-F396-4382-B9C9-B3362E37D77B}" type="datetimeFigureOut">
              <a:rPr lang="pl-PL" smtClean="0"/>
              <a:t>25.11.2024</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B2A9C5-30FD-4859-BDF3-FFA00FA4D841}" type="slidenum">
              <a:rPr lang="pl-PL" smtClean="0"/>
              <a:t>‹#›</a:t>
            </a:fld>
            <a:endParaRPr lang="pl-PL"/>
          </a:p>
        </p:txBody>
      </p:sp>
    </p:spTree>
    <p:extLst>
      <p:ext uri="{BB962C8B-B14F-4D97-AF65-F5344CB8AC3E}">
        <p14:creationId xmlns:p14="http://schemas.microsoft.com/office/powerpoint/2010/main" val="28221841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D7B2A9C5-30FD-4859-BDF3-FFA00FA4D841}" type="slidenum">
              <a:rPr lang="pl-PL" smtClean="0"/>
              <a:t>2</a:t>
            </a:fld>
            <a:endParaRPr lang="pl-PL"/>
          </a:p>
        </p:txBody>
      </p:sp>
    </p:spTree>
    <p:extLst>
      <p:ext uri="{BB962C8B-B14F-4D97-AF65-F5344CB8AC3E}">
        <p14:creationId xmlns:p14="http://schemas.microsoft.com/office/powerpoint/2010/main" val="1972214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369277F0-DD56-45D8-84B2-9449877EA6DB}" type="datetime1">
              <a:rPr lang="pl-PL" smtClean="0"/>
              <a:t>25.11.2024</a:t>
            </a:fld>
            <a:endParaRPr lang="pl-PL"/>
          </a:p>
        </p:txBody>
      </p:sp>
      <p:sp>
        <p:nvSpPr>
          <p:cNvPr id="5" name="Footer Placeholder 4"/>
          <p:cNvSpPr>
            <a:spLocks noGrp="1"/>
          </p:cNvSpPr>
          <p:nvPr>
            <p:ph type="ftr" sz="quarter" idx="11"/>
          </p:nvPr>
        </p:nvSpPr>
        <p:spPr/>
        <p:txBody>
          <a:bodyPr/>
          <a:lstStyle/>
          <a:p>
            <a:r>
              <a:rPr lang="pl-PL"/>
              <a:t>kontakt@adwokat-cichocka.pl</a:t>
            </a: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6BB7E81D-A55F-4C81-AE9C-28F3E6B0A9AF}" type="slidenum">
              <a:rPr lang="pl-PL" smtClean="0"/>
              <a:t>‹#›</a:t>
            </a:fld>
            <a:endParaRPr lang="pl-PL"/>
          </a:p>
        </p:txBody>
      </p:sp>
    </p:spTree>
    <p:extLst>
      <p:ext uri="{BB962C8B-B14F-4D97-AF65-F5344CB8AC3E}">
        <p14:creationId xmlns:p14="http://schemas.microsoft.com/office/powerpoint/2010/main" val="865432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pl-PL"/>
              <a:t>Kliknij, aby edytować styl</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EE1A6208-323A-40A4-82FE-E8885F47690A}" type="datetime1">
              <a:rPr lang="pl-PL" smtClean="0"/>
              <a:t>25.11.2024</a:t>
            </a:fld>
            <a:endParaRPr lang="pl-PL"/>
          </a:p>
        </p:txBody>
      </p:sp>
      <p:sp>
        <p:nvSpPr>
          <p:cNvPr id="5" name="Footer Placeholder 4"/>
          <p:cNvSpPr>
            <a:spLocks noGrp="1"/>
          </p:cNvSpPr>
          <p:nvPr>
            <p:ph type="ftr" sz="quarter" idx="11"/>
          </p:nvPr>
        </p:nvSpPr>
        <p:spPr/>
        <p:txBody>
          <a:bodyPr/>
          <a:lstStyle>
            <a:lvl1pPr>
              <a:defRPr sz="1600"/>
            </a:lvl1pPr>
          </a:lstStyle>
          <a:p>
            <a:r>
              <a:rPr lang="pl-PL" dirty="0"/>
              <a:t>kontakt@adwokat-cichocka.pl</a:t>
            </a: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6BB7E81D-A55F-4C81-AE9C-28F3E6B0A9AF}" type="slidenum">
              <a:rPr lang="pl-PL" smtClean="0"/>
              <a:t>‹#›</a:t>
            </a:fld>
            <a:endParaRPr lang="pl-PL"/>
          </a:p>
        </p:txBody>
      </p:sp>
    </p:spTree>
    <p:extLst>
      <p:ext uri="{BB962C8B-B14F-4D97-AF65-F5344CB8AC3E}">
        <p14:creationId xmlns:p14="http://schemas.microsoft.com/office/powerpoint/2010/main" val="2813647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pl-PL"/>
              <a:t>Kliknij, aby edytować styl</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05252C34-CA47-4878-9564-6FEE2134252D}" type="datetime1">
              <a:rPr lang="pl-PL" smtClean="0"/>
              <a:t>25.11.2024</a:t>
            </a:fld>
            <a:endParaRPr lang="pl-PL"/>
          </a:p>
        </p:txBody>
      </p:sp>
      <p:sp>
        <p:nvSpPr>
          <p:cNvPr id="5" name="Footer Placeholder 4"/>
          <p:cNvSpPr>
            <a:spLocks noGrp="1"/>
          </p:cNvSpPr>
          <p:nvPr>
            <p:ph type="ftr" sz="quarter" idx="11"/>
          </p:nvPr>
        </p:nvSpPr>
        <p:spPr/>
        <p:txBody>
          <a:bodyPr/>
          <a:lstStyle>
            <a:lvl1pPr>
              <a:defRPr sz="1600"/>
            </a:lvl1pPr>
          </a:lstStyle>
          <a:p>
            <a:r>
              <a:rPr lang="pl-PL" dirty="0"/>
              <a:t>kontakt@adwokat-cichocka.pl</a:t>
            </a: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6BB7E81D-A55F-4C81-AE9C-28F3E6B0A9AF}" type="slidenum">
              <a:rPr lang="pl-PL" smtClean="0"/>
              <a:t>‹#›</a:t>
            </a:fld>
            <a:endParaRPr lang="pl-PL"/>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934374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pl-PL"/>
              <a:t>Kliknij, aby edytować styl</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Edytuj style wzorca tekstu</a:t>
            </a:r>
          </a:p>
        </p:txBody>
      </p:sp>
      <p:sp>
        <p:nvSpPr>
          <p:cNvPr id="5" name="Date Placeholder 4"/>
          <p:cNvSpPr>
            <a:spLocks noGrp="1"/>
          </p:cNvSpPr>
          <p:nvPr>
            <p:ph type="dt" sz="half" idx="10"/>
          </p:nvPr>
        </p:nvSpPr>
        <p:spPr/>
        <p:txBody>
          <a:bodyPr/>
          <a:lstStyle/>
          <a:p>
            <a:fld id="{F8EA9ACE-6687-4450-873E-A1BB683F12A6}" type="datetime1">
              <a:rPr lang="pl-PL" smtClean="0"/>
              <a:t>25.11.2024</a:t>
            </a:fld>
            <a:endParaRPr lang="pl-PL"/>
          </a:p>
        </p:txBody>
      </p:sp>
      <p:sp>
        <p:nvSpPr>
          <p:cNvPr id="6" name="Footer Placeholder 5"/>
          <p:cNvSpPr>
            <a:spLocks noGrp="1"/>
          </p:cNvSpPr>
          <p:nvPr>
            <p:ph type="ftr" sz="quarter" idx="11"/>
          </p:nvPr>
        </p:nvSpPr>
        <p:spPr/>
        <p:txBody>
          <a:bodyPr/>
          <a:lstStyle>
            <a:lvl1pPr>
              <a:defRPr sz="1600"/>
            </a:lvl1pPr>
          </a:lstStyle>
          <a:p>
            <a:r>
              <a:rPr lang="pl-PL" dirty="0"/>
              <a:t>kontakt@adwokat-cichocka.pl</a:t>
            </a: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BB7E81D-A55F-4C81-AE9C-28F3E6B0A9AF}" type="slidenum">
              <a:rPr lang="pl-PL" smtClean="0"/>
              <a:t>‹#›</a:t>
            </a:fld>
            <a:endParaRPr lang="pl-PL"/>
          </a:p>
        </p:txBody>
      </p:sp>
    </p:spTree>
    <p:extLst>
      <p:ext uri="{BB962C8B-B14F-4D97-AF65-F5344CB8AC3E}">
        <p14:creationId xmlns:p14="http://schemas.microsoft.com/office/powerpoint/2010/main" val="6374461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pl-PL"/>
              <a:t>Kliknij, aby edytować styl</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Edytuj style wzorca tekstu</a:t>
            </a:r>
          </a:p>
        </p:txBody>
      </p:sp>
      <p:sp>
        <p:nvSpPr>
          <p:cNvPr id="5" name="Date Placeholder 4"/>
          <p:cNvSpPr>
            <a:spLocks noGrp="1"/>
          </p:cNvSpPr>
          <p:nvPr>
            <p:ph type="dt" sz="half" idx="10"/>
          </p:nvPr>
        </p:nvSpPr>
        <p:spPr/>
        <p:txBody>
          <a:bodyPr/>
          <a:lstStyle/>
          <a:p>
            <a:fld id="{3EC0DB09-3E57-4F98-8138-003367B7AAAD}" type="datetime1">
              <a:rPr lang="pl-PL" smtClean="0"/>
              <a:t>25.11.2024</a:t>
            </a:fld>
            <a:endParaRPr lang="pl-PL"/>
          </a:p>
        </p:txBody>
      </p:sp>
      <p:sp>
        <p:nvSpPr>
          <p:cNvPr id="6" name="Footer Placeholder 5"/>
          <p:cNvSpPr>
            <a:spLocks noGrp="1"/>
          </p:cNvSpPr>
          <p:nvPr>
            <p:ph type="ftr" sz="quarter" idx="11"/>
          </p:nvPr>
        </p:nvSpPr>
        <p:spPr/>
        <p:txBody>
          <a:bodyPr/>
          <a:lstStyle>
            <a:lvl1pPr>
              <a:defRPr sz="1600"/>
            </a:lvl1pPr>
          </a:lstStyle>
          <a:p>
            <a:r>
              <a:rPr lang="pl-PL" dirty="0"/>
              <a:t>kontakt@adwokat-cichocka.pl</a:t>
            </a: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BB7E81D-A55F-4C81-AE9C-28F3E6B0A9AF}" type="slidenum">
              <a:rPr lang="pl-PL" smtClean="0"/>
              <a:t>‹#›</a:t>
            </a:fld>
            <a:endParaRPr lang="pl-PL"/>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794557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pl-PL"/>
              <a:t>Kliknij, aby edytować styl</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Edytuj style wzorca tekstu</a:t>
            </a:r>
          </a:p>
        </p:txBody>
      </p:sp>
      <p:sp>
        <p:nvSpPr>
          <p:cNvPr id="5" name="Date Placeholder 4"/>
          <p:cNvSpPr>
            <a:spLocks noGrp="1"/>
          </p:cNvSpPr>
          <p:nvPr>
            <p:ph type="dt" sz="half" idx="10"/>
          </p:nvPr>
        </p:nvSpPr>
        <p:spPr/>
        <p:txBody>
          <a:bodyPr/>
          <a:lstStyle/>
          <a:p>
            <a:fld id="{814B7B08-98A6-4E76-975E-5A471803485B}" type="datetime1">
              <a:rPr lang="pl-PL" smtClean="0"/>
              <a:t>25.11.2024</a:t>
            </a:fld>
            <a:endParaRPr lang="pl-PL"/>
          </a:p>
        </p:txBody>
      </p:sp>
      <p:sp>
        <p:nvSpPr>
          <p:cNvPr id="6" name="Footer Placeholder 5"/>
          <p:cNvSpPr>
            <a:spLocks noGrp="1"/>
          </p:cNvSpPr>
          <p:nvPr>
            <p:ph type="ftr" sz="quarter" idx="11"/>
          </p:nvPr>
        </p:nvSpPr>
        <p:spPr/>
        <p:txBody>
          <a:bodyPr/>
          <a:lstStyle>
            <a:lvl1pPr>
              <a:defRPr sz="1600"/>
            </a:lvl1pPr>
          </a:lstStyle>
          <a:p>
            <a:r>
              <a:rPr lang="pl-PL" dirty="0"/>
              <a:t>kontakt@adwokat-cichocka.pl</a:t>
            </a: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BB7E81D-A55F-4C81-AE9C-28F3E6B0A9AF}" type="slidenum">
              <a:rPr lang="pl-PL" smtClean="0"/>
              <a:t>‹#›</a:t>
            </a:fld>
            <a:endParaRPr lang="pl-PL"/>
          </a:p>
        </p:txBody>
      </p:sp>
    </p:spTree>
    <p:extLst>
      <p:ext uri="{BB962C8B-B14F-4D97-AF65-F5344CB8AC3E}">
        <p14:creationId xmlns:p14="http://schemas.microsoft.com/office/powerpoint/2010/main" val="41121725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54A8A4E-DAF1-4A4E-907F-7F80B865E3D9}" type="datetime1">
              <a:rPr lang="pl-PL" smtClean="0"/>
              <a:t>25.11.2024</a:t>
            </a:fld>
            <a:endParaRPr lang="pl-PL"/>
          </a:p>
        </p:txBody>
      </p:sp>
      <p:sp>
        <p:nvSpPr>
          <p:cNvPr id="5" name="Footer Placeholder 4"/>
          <p:cNvSpPr>
            <a:spLocks noGrp="1"/>
          </p:cNvSpPr>
          <p:nvPr>
            <p:ph type="ftr" sz="quarter" idx="11"/>
          </p:nvPr>
        </p:nvSpPr>
        <p:spPr/>
        <p:txBody>
          <a:bodyPr/>
          <a:lstStyle>
            <a:lvl1pPr>
              <a:defRPr sz="1600"/>
            </a:lvl1pPr>
          </a:lstStyle>
          <a:p>
            <a:r>
              <a:rPr lang="pl-PL" dirty="0"/>
              <a:t>kontakt@adwokat-cichocka.pl</a:t>
            </a: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BB7E81D-A55F-4C81-AE9C-28F3E6B0A9AF}" type="slidenum">
              <a:rPr lang="pl-PL" smtClean="0"/>
              <a:t>‹#›</a:t>
            </a:fld>
            <a:endParaRPr lang="pl-PL"/>
          </a:p>
        </p:txBody>
      </p:sp>
    </p:spTree>
    <p:extLst>
      <p:ext uri="{BB962C8B-B14F-4D97-AF65-F5344CB8AC3E}">
        <p14:creationId xmlns:p14="http://schemas.microsoft.com/office/powerpoint/2010/main" val="17197741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2AC25FC-A8C8-4F5C-803D-05AACE84CA4F}" type="datetime1">
              <a:rPr lang="pl-PL" smtClean="0"/>
              <a:t>25.11.2024</a:t>
            </a:fld>
            <a:endParaRPr lang="pl-PL"/>
          </a:p>
        </p:txBody>
      </p:sp>
      <p:sp>
        <p:nvSpPr>
          <p:cNvPr id="5" name="Footer Placeholder 4"/>
          <p:cNvSpPr>
            <a:spLocks noGrp="1"/>
          </p:cNvSpPr>
          <p:nvPr>
            <p:ph type="ftr" sz="quarter" idx="11"/>
          </p:nvPr>
        </p:nvSpPr>
        <p:spPr/>
        <p:txBody>
          <a:bodyPr/>
          <a:lstStyle>
            <a:lvl1pPr>
              <a:defRPr sz="1600"/>
            </a:lvl1pPr>
          </a:lstStyle>
          <a:p>
            <a:r>
              <a:rPr lang="pl-PL" dirty="0"/>
              <a:t>kontakt@adwokat-cichocka.pl</a:t>
            </a: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BB7E81D-A55F-4C81-AE9C-28F3E6B0A9AF}" type="slidenum">
              <a:rPr lang="pl-PL" smtClean="0"/>
              <a:t>‹#›</a:t>
            </a:fld>
            <a:endParaRPr lang="pl-PL"/>
          </a:p>
        </p:txBody>
      </p:sp>
    </p:spTree>
    <p:extLst>
      <p:ext uri="{BB962C8B-B14F-4D97-AF65-F5344CB8AC3E}">
        <p14:creationId xmlns:p14="http://schemas.microsoft.com/office/powerpoint/2010/main" val="3066976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pl-PL"/>
              <a:t>Kliknij, aby edytować styl</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3416CAF1-0977-414A-A2F0-C6829E8C0D37}" type="datetime1">
              <a:rPr lang="pl-PL" smtClean="0"/>
              <a:t>25.11.2024</a:t>
            </a:fld>
            <a:endParaRPr lang="pl-PL"/>
          </a:p>
        </p:txBody>
      </p:sp>
      <p:sp>
        <p:nvSpPr>
          <p:cNvPr id="5" name="Footer Placeholder 4"/>
          <p:cNvSpPr>
            <a:spLocks noGrp="1"/>
          </p:cNvSpPr>
          <p:nvPr>
            <p:ph type="ftr" sz="quarter" idx="11"/>
          </p:nvPr>
        </p:nvSpPr>
        <p:spPr/>
        <p:txBody>
          <a:bodyPr/>
          <a:lstStyle/>
          <a:p>
            <a:r>
              <a:rPr lang="pl-PL"/>
              <a:t>kontakt@adwokat-cichocka.pl</a:t>
            </a: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BB7E81D-A55F-4C81-AE9C-28F3E6B0A9AF}" type="slidenum">
              <a:rPr lang="pl-PL" smtClean="0"/>
              <a:t>‹#›</a:t>
            </a:fld>
            <a:endParaRPr lang="pl-PL"/>
          </a:p>
        </p:txBody>
      </p:sp>
    </p:spTree>
    <p:extLst>
      <p:ext uri="{BB962C8B-B14F-4D97-AF65-F5344CB8AC3E}">
        <p14:creationId xmlns:p14="http://schemas.microsoft.com/office/powerpoint/2010/main" val="4232083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E484D10-BB42-4D8F-8639-6BC3E6890456}" type="datetime1">
              <a:rPr lang="pl-PL" smtClean="0"/>
              <a:t>25.11.2024</a:t>
            </a:fld>
            <a:endParaRPr lang="pl-PL"/>
          </a:p>
        </p:txBody>
      </p:sp>
      <p:sp>
        <p:nvSpPr>
          <p:cNvPr id="5" name="Footer Placeholder 4"/>
          <p:cNvSpPr>
            <a:spLocks noGrp="1"/>
          </p:cNvSpPr>
          <p:nvPr>
            <p:ph type="ftr" sz="quarter" idx="11"/>
          </p:nvPr>
        </p:nvSpPr>
        <p:spPr/>
        <p:txBody>
          <a:bodyPr/>
          <a:lstStyle/>
          <a:p>
            <a:r>
              <a:rPr lang="pl-PL"/>
              <a:t>kontakt@adwokat-cichocka.pl</a:t>
            </a: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6BB7E81D-A55F-4C81-AE9C-28F3E6B0A9AF}" type="slidenum">
              <a:rPr lang="pl-PL" smtClean="0"/>
              <a:t>‹#›</a:t>
            </a:fld>
            <a:endParaRPr lang="pl-PL"/>
          </a:p>
        </p:txBody>
      </p:sp>
    </p:spTree>
    <p:extLst>
      <p:ext uri="{BB962C8B-B14F-4D97-AF65-F5344CB8AC3E}">
        <p14:creationId xmlns:p14="http://schemas.microsoft.com/office/powerpoint/2010/main" val="490863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CD81625-B72C-47E6-AA16-892E64F0FA8F}" type="datetime1">
              <a:rPr lang="pl-PL" smtClean="0"/>
              <a:t>25.11.2024</a:t>
            </a:fld>
            <a:endParaRPr lang="pl-PL"/>
          </a:p>
        </p:txBody>
      </p:sp>
      <p:sp>
        <p:nvSpPr>
          <p:cNvPr id="6" name="Footer Placeholder 5"/>
          <p:cNvSpPr>
            <a:spLocks noGrp="1"/>
          </p:cNvSpPr>
          <p:nvPr>
            <p:ph type="ftr" sz="quarter" idx="11"/>
          </p:nvPr>
        </p:nvSpPr>
        <p:spPr/>
        <p:txBody>
          <a:bodyPr/>
          <a:lstStyle/>
          <a:p>
            <a:r>
              <a:rPr lang="pl-PL"/>
              <a:t>kontakt@adwokat-cichocka.pl</a:t>
            </a: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6BB7E81D-A55F-4C81-AE9C-28F3E6B0A9AF}" type="slidenum">
              <a:rPr lang="pl-PL" smtClean="0"/>
              <a:t>‹#›</a:t>
            </a:fld>
            <a:endParaRPr lang="pl-PL"/>
          </a:p>
        </p:txBody>
      </p:sp>
    </p:spTree>
    <p:extLst>
      <p:ext uri="{BB962C8B-B14F-4D97-AF65-F5344CB8AC3E}">
        <p14:creationId xmlns:p14="http://schemas.microsoft.com/office/powerpoint/2010/main" val="4135115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594521FA-27D7-4556-B8F1-1611D70A333A}" type="datetime1">
              <a:rPr lang="pl-PL" smtClean="0"/>
              <a:t>25.11.2024</a:t>
            </a:fld>
            <a:endParaRPr lang="pl-PL"/>
          </a:p>
        </p:txBody>
      </p:sp>
      <p:sp>
        <p:nvSpPr>
          <p:cNvPr id="8" name="Footer Placeholder 7"/>
          <p:cNvSpPr>
            <a:spLocks noGrp="1"/>
          </p:cNvSpPr>
          <p:nvPr>
            <p:ph type="ftr" sz="quarter" idx="11"/>
          </p:nvPr>
        </p:nvSpPr>
        <p:spPr/>
        <p:txBody>
          <a:bodyPr/>
          <a:lstStyle/>
          <a:p>
            <a:r>
              <a:rPr lang="pl-PL"/>
              <a:t>kontakt@adwokat-cichocka.pl</a:t>
            </a: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6BB7E81D-A55F-4C81-AE9C-28F3E6B0A9AF}" type="slidenum">
              <a:rPr lang="pl-PL" smtClean="0"/>
              <a:t>‹#›</a:t>
            </a:fld>
            <a:endParaRPr lang="pl-PL"/>
          </a:p>
        </p:txBody>
      </p:sp>
    </p:spTree>
    <p:extLst>
      <p:ext uri="{BB962C8B-B14F-4D97-AF65-F5344CB8AC3E}">
        <p14:creationId xmlns:p14="http://schemas.microsoft.com/office/powerpoint/2010/main" val="2236803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3A293233-C2D8-4D85-AAF9-200D673528C9}" type="datetime1">
              <a:rPr lang="pl-PL" smtClean="0"/>
              <a:t>25.11.2024</a:t>
            </a:fld>
            <a:endParaRPr lang="pl-PL"/>
          </a:p>
        </p:txBody>
      </p:sp>
      <p:sp>
        <p:nvSpPr>
          <p:cNvPr id="4" name="Footer Placeholder 3"/>
          <p:cNvSpPr>
            <a:spLocks noGrp="1"/>
          </p:cNvSpPr>
          <p:nvPr>
            <p:ph type="ftr" sz="quarter" idx="11"/>
          </p:nvPr>
        </p:nvSpPr>
        <p:spPr/>
        <p:txBody>
          <a:bodyPr/>
          <a:lstStyle/>
          <a:p>
            <a:r>
              <a:rPr lang="pl-PL"/>
              <a:t>kontakt@adwokat-cichocka.pl</a:t>
            </a: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BB7E81D-A55F-4C81-AE9C-28F3E6B0A9AF}" type="slidenum">
              <a:rPr lang="pl-PL" smtClean="0"/>
              <a:t>‹#›</a:t>
            </a:fld>
            <a:endParaRPr lang="pl-PL"/>
          </a:p>
        </p:txBody>
      </p:sp>
    </p:spTree>
    <p:extLst>
      <p:ext uri="{BB962C8B-B14F-4D97-AF65-F5344CB8AC3E}">
        <p14:creationId xmlns:p14="http://schemas.microsoft.com/office/powerpoint/2010/main" val="1093734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FDB3AB-728F-464F-AD70-D344249C405D}" type="datetime1">
              <a:rPr lang="pl-PL" smtClean="0"/>
              <a:t>25.11.2024</a:t>
            </a:fld>
            <a:endParaRPr lang="pl-PL"/>
          </a:p>
        </p:txBody>
      </p:sp>
      <p:sp>
        <p:nvSpPr>
          <p:cNvPr id="3" name="Footer Placeholder 2"/>
          <p:cNvSpPr>
            <a:spLocks noGrp="1"/>
          </p:cNvSpPr>
          <p:nvPr>
            <p:ph type="ftr" sz="quarter" idx="11"/>
          </p:nvPr>
        </p:nvSpPr>
        <p:spPr/>
        <p:txBody>
          <a:bodyPr/>
          <a:lstStyle>
            <a:lvl1pPr>
              <a:defRPr sz="1600"/>
            </a:lvl1pPr>
          </a:lstStyle>
          <a:p>
            <a:r>
              <a:rPr lang="pl-PL" dirty="0"/>
              <a:t>kontakt@adwokat-cichocka.pl</a:t>
            </a: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BB7E81D-A55F-4C81-AE9C-28F3E6B0A9AF}" type="slidenum">
              <a:rPr lang="pl-PL" smtClean="0"/>
              <a:t>‹#›</a:t>
            </a:fld>
            <a:endParaRPr lang="pl-PL"/>
          </a:p>
        </p:txBody>
      </p:sp>
    </p:spTree>
    <p:extLst>
      <p:ext uri="{BB962C8B-B14F-4D97-AF65-F5344CB8AC3E}">
        <p14:creationId xmlns:p14="http://schemas.microsoft.com/office/powerpoint/2010/main" val="2353245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pl-PL"/>
              <a:t>Kliknij, aby edytować styl</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0EF6A55A-E5EF-401A-8CC5-3CDFBEC8D791}" type="datetime1">
              <a:rPr lang="pl-PL" smtClean="0"/>
              <a:t>25.11.2024</a:t>
            </a:fld>
            <a:endParaRPr lang="pl-PL"/>
          </a:p>
        </p:txBody>
      </p:sp>
      <p:sp>
        <p:nvSpPr>
          <p:cNvPr id="6" name="Footer Placeholder 5"/>
          <p:cNvSpPr>
            <a:spLocks noGrp="1"/>
          </p:cNvSpPr>
          <p:nvPr>
            <p:ph type="ftr" sz="quarter" idx="11"/>
          </p:nvPr>
        </p:nvSpPr>
        <p:spPr/>
        <p:txBody>
          <a:bodyPr/>
          <a:lstStyle>
            <a:lvl1pPr>
              <a:defRPr sz="1600"/>
            </a:lvl1pPr>
          </a:lstStyle>
          <a:p>
            <a:r>
              <a:rPr lang="pl-PL" dirty="0"/>
              <a:t>kontakt@adwokat-cichocka.pl</a:t>
            </a: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BB7E81D-A55F-4C81-AE9C-28F3E6B0A9AF}" type="slidenum">
              <a:rPr lang="pl-PL" smtClean="0"/>
              <a:t>‹#›</a:t>
            </a:fld>
            <a:endParaRPr lang="pl-PL"/>
          </a:p>
        </p:txBody>
      </p:sp>
    </p:spTree>
    <p:extLst>
      <p:ext uri="{BB962C8B-B14F-4D97-AF65-F5344CB8AC3E}">
        <p14:creationId xmlns:p14="http://schemas.microsoft.com/office/powerpoint/2010/main" val="124552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018A265B-C127-4637-A824-78DAF9438E7B}" type="datetime1">
              <a:rPr lang="pl-PL" smtClean="0"/>
              <a:t>25.11.2024</a:t>
            </a:fld>
            <a:endParaRPr lang="pl-PL"/>
          </a:p>
        </p:txBody>
      </p:sp>
      <p:sp>
        <p:nvSpPr>
          <p:cNvPr id="6" name="Footer Placeholder 5"/>
          <p:cNvSpPr>
            <a:spLocks noGrp="1"/>
          </p:cNvSpPr>
          <p:nvPr>
            <p:ph type="ftr" sz="quarter" idx="11"/>
          </p:nvPr>
        </p:nvSpPr>
        <p:spPr/>
        <p:txBody>
          <a:bodyPr/>
          <a:lstStyle>
            <a:lvl1pPr>
              <a:defRPr sz="1600"/>
            </a:lvl1pPr>
          </a:lstStyle>
          <a:p>
            <a:r>
              <a:rPr lang="pl-PL" dirty="0"/>
              <a:t>kontakt@adwokat-cichocka.pl</a:t>
            </a: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BB7E81D-A55F-4C81-AE9C-28F3E6B0A9AF}" type="slidenum">
              <a:rPr lang="pl-PL" smtClean="0"/>
              <a:t>‹#›</a:t>
            </a:fld>
            <a:endParaRPr lang="pl-PL"/>
          </a:p>
        </p:txBody>
      </p:sp>
    </p:spTree>
    <p:extLst>
      <p:ext uri="{BB962C8B-B14F-4D97-AF65-F5344CB8AC3E}">
        <p14:creationId xmlns:p14="http://schemas.microsoft.com/office/powerpoint/2010/main" val="3757191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1F802560-7812-461B-AE50-BE610AFE8C32}" type="datetime1">
              <a:rPr lang="pl-PL" smtClean="0"/>
              <a:t>25.11.2024</a:t>
            </a:fld>
            <a:endParaRPr lang="pl-PL"/>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pl-PL"/>
              <a:t>kontakt@adwokat-cichocka.pl</a:t>
            </a: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6BB7E81D-A55F-4C81-AE9C-28F3E6B0A9AF}" type="slidenum">
              <a:rPr lang="pl-PL" smtClean="0"/>
              <a:t>‹#›</a:t>
            </a:fld>
            <a:endParaRPr lang="pl-PL"/>
          </a:p>
        </p:txBody>
      </p:sp>
    </p:spTree>
    <p:extLst>
      <p:ext uri="{BB962C8B-B14F-4D97-AF65-F5344CB8AC3E}">
        <p14:creationId xmlns:p14="http://schemas.microsoft.com/office/powerpoint/2010/main" val="387617847"/>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Lst>
  <p:hf sldNum="0"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2" Type="http://schemas.openxmlformats.org/officeDocument/2006/relationships/hyperlink" Target="https://www.gazetaprawna.pl/tagi/ministerstwo-sprawiedliwosci" TargetMode="External"/><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sip.legalis.pl/document-view.seam?documentId=mrswglrtgy3tmmjsgq3tk&amp;refSource=search&amp;ols=&amp;searchType=near&amp;searchScope=all&amp;legalActDocumentId=mfrxilrsgm4tanjoobqxalrsgqydcltwmvzc4mjzhezdc"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sip.legalis.pl/document-view.seam?documentId=mrswglryguytgobthe2q&amp;refSource=hyplink"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sip.legalis.pl/document-view.seam?documentId=mrswglrwgizda&amp;refSource=hyplink"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hyperlink" Target="https://sip.legalis.pl/document-view.seam?documentId=mrswglrshe2tsojwgm2ta&amp;refSource=search&amp;ols=&amp;searchType=near&amp;searchScope=all&amp;legalActDocumentId=mfrxilrsgm4taoboobqxalrtge4dgltwmvzc4mrqgayts" TargetMode="Externa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s://sip.legalis.pl/document-view.seam?documentId=mrswglrtgy3tsnbxg4ydk&amp;refSource=search&amp;ols=&amp;searchType=near&amp;searchScope=all&amp;legalActDocumentId=mfrxilrsgm4taoboobqxalrtge4dgltwmvzc4mrqgayts"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https://sip.legalis.pl/document-view.seam?documentId=mrswglrrhaydgmrtgy2de&amp;refSource=search&amp;ols=&amp;searchType=near&amp;searchScope=all&amp;legalActDocumentId=mfrxilrsgm4taoboobqxalrtge4dgltwmvzc4mrqgayts"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8" Type="http://schemas.openxmlformats.org/officeDocument/2006/relationships/hyperlink" Target="https://sip.legalis.pl/document-view.seam?documentId=mfrxilrsgm4taoboobqxalrrgaztanrt&amp;refSource=hyplink" TargetMode="External"/><Relationship Id="rId3" Type="http://schemas.openxmlformats.org/officeDocument/2006/relationships/hyperlink" Target="https://sip.legalis.pl/document-view.seam?documentId=mfrxilrsgm4taoboobqxalrsgy3denzyga2a&amp;refSource=hyplink" TargetMode="External"/><Relationship Id="rId7" Type="http://schemas.openxmlformats.org/officeDocument/2006/relationships/hyperlink" Target="https://sip.legalis.pl/document-view.seam?documentId=mfrxilrsgm4taoboobqxalrtge4tc&amp;refSource=hyplink" TargetMode="External"/><Relationship Id="rId2" Type="http://schemas.openxmlformats.org/officeDocument/2006/relationships/hyperlink" Target="https://sip.legalis.pl/document-view.seam?documentId=mfrxilrsgm4taoboobqxalrtgayts&amp;refSource=hyplink" TargetMode="External"/><Relationship Id="rId1" Type="http://schemas.openxmlformats.org/officeDocument/2006/relationships/slideLayout" Target="../slideLayouts/slideLayout7.xml"/><Relationship Id="rId6" Type="http://schemas.openxmlformats.org/officeDocument/2006/relationships/hyperlink" Target="https://sip.legalis.pl/document-view.seam?documentId=mfrxilrsgm4taoboobqxalrtge4ta&amp;refSource=hyplink" TargetMode="External"/><Relationship Id="rId5" Type="http://schemas.openxmlformats.org/officeDocument/2006/relationships/hyperlink" Target="https://sip.legalis.pl/document-view.seam?documentId=mfrxilrsgm4taoboobqxalrrgazdimjt&amp;refSource=hyplink" TargetMode="External"/><Relationship Id="rId10" Type="http://schemas.openxmlformats.org/officeDocument/2006/relationships/hyperlink" Target="https://sip.legalis.pl/document-view.seam?documentId=mrswglrshe2tsojwgm2ta&amp;refSource=hyplink" TargetMode="External"/><Relationship Id="rId4" Type="http://schemas.openxmlformats.org/officeDocument/2006/relationships/hyperlink" Target="https://sip.legalis.pl/document-view.seam?documentId=mfrxilrsgm4taoboobqxalrsgy2de&amp;refSource=hyplink" TargetMode="External"/><Relationship Id="rId9" Type="http://schemas.openxmlformats.org/officeDocument/2006/relationships/hyperlink" Target="https://sip.legalis.pl/document-view.seam?documentId=mfrxilrsgm4tanjoobqxalrrgazdgnbu&amp;refSource=hyplin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hyperlink" Target="https://sip.legalis.pl/document-view.seam?documentId=mrswglrsgeydgnrtgy4ts&amp;refSource=search&amp;ols=&amp;searchType=near&amp;searchScope=all&amp;legalActDocumentId=mfrxilrsgm4tanjoobqxalrsgqydeltwmvzc4mjzhezdc" TargetMode="Externa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hyperlink" Target="https://sip.legalis.pl/document-view.seam?documentId=mrswglrtgy3tmnjsheytq&amp;refSource=search&amp;ols=&amp;searchType=near&amp;searchScope=all&amp;legalActDocumentId=mfrxilrsgm4tanjoobqxalrsgqydeltwmvzc4mjzhezdc" TargetMode="Externa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hyperlink" Target="https://sip.legalis.pl/document-view.seam?documentId=mrswglrshaydomruheztm&amp;refSource=search&amp;ols=&amp;searchType=near&amp;searchScope=all&amp;legalActDocumentId=mfrxilrsgm4tanjoobqxalrsgqydeltwmvzc4mjzhezdc" TargetMode="Externa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hyperlink" Target="https://sip.legalis.pl/document-view.seam?documentId=mrswglrsha2tonzrgm4to&amp;refSource=search&amp;ols=&amp;searchType=near&amp;searchScope=all&amp;legalActDocumentId=mfrxilrsgm4tanjoobqxalrsgqydeltwmvzc4mjzhezdc" TargetMode="Externa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hyperlink" Target="https://sip.legalis.pl/document-view.seam?documentId=mrswglrygayds&amp;refSource=search&amp;ols=&amp;searchType=near&amp;searchScope=all&amp;legalActDocumentId=mfrxilrsgm4tanjoobqxalrsgqydeltwmvzc4mjzhezdc" TargetMode="External"/><Relationship Id="rId2" Type="http://schemas.openxmlformats.org/officeDocument/2006/relationships/hyperlink" Target="https://sip.legalis.pl/document-view.seam?documentId=mrswglrrga2dsmy&amp;refSource=search&amp;ols=&amp;searchType=near&amp;searchScope=all&amp;legalActDocumentId=mfrxilrsgm4tanjoobqxalrsgqydeltwmvzc4mjzhezdc" TargetMode="Externa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hyperlink" Target="https://sip.legalis.pl/document-view.seam?documentId=mrswglryguytinbrgi2a&amp;refSource=search&amp;ols=&amp;searchType=near&amp;searchScope=all&amp;legalActDocumentId=mfrxilrsgm4tanjoobqxalrsgqydeltwmvzc4mjzhezdc" TargetMode="Externa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hyperlink" Target="https://sip.legalis.pl/document-view.seam?documentId=mrswglrtgy3tsojvgyydi&amp;refSource=search&amp;ols=&amp;searchType=near&amp;searchScope=all&amp;legalActDocumentId=mfrxilrsgm4tanjoobqxalrsgqydeltwmvzc4mjzhezdc" TargetMode="Externa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hyperlink" Target="https://sip.legalis.pl/document-view.seam?documentId=mrswglrtgy3dqnjyga3de&amp;refSource=search&amp;ols=&amp;searchType=near&amp;searchScope=all&amp;legalActDocumentId=mfrxilrsgm4tanjoobqxalrsgqydkltwmvzc4mjzhezdc" TargetMode="Externa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hyperlink" Target="https://sip.legalis.pl/document-view.seam?documentId=mrswglrtgy3tmnzsgq2ta&amp;refSource=hyplink"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3" Type="http://schemas.openxmlformats.org/officeDocument/2006/relationships/hyperlink" Target="https://sip.legalis.pl/document-view.seam?documentId=mrswglrtgy3dsobwgu4tm&amp;refSource=search&amp;ols=&amp;searchType=near&amp;searchScope=all&amp;legalActDocumentId=mfrxilrsgm4taoboobqxalrtge4dqltwmvzc4mrqgayts" TargetMode="External"/><Relationship Id="rId2" Type="http://schemas.openxmlformats.org/officeDocument/2006/relationships/hyperlink" Target="https://sip.legalis.pl/document-view.seam?documentId=mrswglrsgiydimzqhazdg&amp;refSource=hyplink" TargetMode="Externa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3" Type="http://schemas.openxmlformats.org/officeDocument/2006/relationships/hyperlink" Target="https://sip.legalis.pl/document-view.seam?documentId=mfrxilrsgm4taoboobqxalrrgaztcnjv&amp;refSource=hyplink" TargetMode="External"/><Relationship Id="rId2" Type="http://schemas.openxmlformats.org/officeDocument/2006/relationships/hyperlink" Target="https://sip.legalis.pl/document-view.seam?documentId=mfrxilrsgm4taoboobqxalrtge4ta&amp;refSource=hyplink" TargetMode="External"/><Relationship Id="rId1" Type="http://schemas.openxmlformats.org/officeDocument/2006/relationships/slideLayout" Target="../slideLayouts/slideLayout6.xml"/><Relationship Id="rId4" Type="http://schemas.openxmlformats.org/officeDocument/2006/relationships/hyperlink" Target="https://sip.legalis.pl/document-view.seam?documentId=mrswglrtgiytcojwgqydc&amp;refSource=hyplink"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hyperlink" Target="https://sip.legalis.pl/document-view.seam?documentId=mrswglrtgy3tknzug43di&amp;refSource=search&amp;ols=&amp;searchType=near&amp;searchScope=all&amp;legalActDocumentId=mfrxilrsgm4taoboobqxalrtge4dqltwmvzc4mrqgayts" TargetMode="Externa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3" Type="http://schemas.openxmlformats.org/officeDocument/2006/relationships/hyperlink" Target="https://sip.legalis.pl/document-view.seam?documentId=mrswglrrgy4tkma&amp;refSource=hyplink" TargetMode="External"/><Relationship Id="rId2" Type="http://schemas.openxmlformats.org/officeDocument/2006/relationships/hyperlink" Target="https://sip.legalis.pl/document-view.seam?documentId=mrswglrzgizdi&amp;refSource=hyplink" TargetMode="Externa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hyperlink" Target="https://sip.legalis.pl/document-view.seam?documentId=mfrxilrtg4ytsmryga4dcltqmfyc4nrzgm2tsojrha&amp;refSource=hyp" TargetMode="Externa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hyperlink" Target="https://sip.legalis.pl/document-view.seam?documentId=mfrxilrtg4ytsmryga4dcltqmfyc4nrzgm2tsojrgi&amp;refSource=hyp" TargetMode="Externa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hyperlink" Target="https://sip.legalis.pl/document-view.seam?documentId=mrswglrtgy3temjzgq2dq&amp;refSource=search&amp;ols=&amp;searchType=near&amp;searchScope=all&amp;legalActDocumentId=mfrxilrsgm4tanjoobqxalrrgaytknjwfz3gk4roge4tsmrr" TargetMode="Externa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hyperlink" Target="https://sip.legalis.pl/document-view.seam?documentId=mrswglrtgy3dsobxhe3tg&amp;refSource=search&amp;ols=&amp;searchType=near&amp;searchScope=all&amp;legalActDocumentId=mfrxilrsgm4tanjoobqxalrrgaytknjwfz3gk4roge4tsmrr" TargetMode="Externa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3" Type="http://schemas.openxmlformats.org/officeDocument/2006/relationships/hyperlink" Target="https://sip.legalis.pl/document-view.seam?documentId=mrswglrsgyydmmjsge3tm&amp;refSource=search&amp;ols=&amp;searchType=near&amp;searchScope=all&amp;legalActDocumentId=mfrxilrsgm4tanjoobqxalrsgqydoltwmvzc4mjzhezdc" TargetMode="External"/><Relationship Id="rId2" Type="http://schemas.openxmlformats.org/officeDocument/2006/relationships/hyperlink" Target="https://sip.legalis.pl/document-view.seam?documentId=mrswglrtgy3tmnzwgeydo&amp;refSource=search&amp;ols=&amp;searchType=near&amp;searchScope=all&amp;legalActDocumentId=mfrxilrsgm4tanjoobqxalrrgaytknjwfz3gk4roge4tsmrr" TargetMode="Externa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3" Type="http://schemas.openxmlformats.org/officeDocument/2006/relationships/hyperlink" Target="https://sip.legalis.pl/document-view.seam?documentId=mrswglrugqzdo&amp;refSource=search&amp;ols=&amp;searchType=near&amp;searchScope=all&amp;legalActDocumentId=mfrxilrsgm4tanjoobqxalrsgqydoltwmvzc4mjzhezdc" TargetMode="External"/><Relationship Id="rId2" Type="http://schemas.openxmlformats.org/officeDocument/2006/relationships/hyperlink" Target="https://sip.legalis.pl/document-view.seam?documentId=mrswglrrgm2tenbwguztq&amp;refSource=search&amp;ols=&amp;searchType=near&amp;searchScope=all&amp;legalActDocumentId=mfrxilrsgm4tanjoobqxalrrgaytknjwfz3gk4roge4tsmrr" TargetMode="Externa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2" Type="http://schemas.openxmlformats.org/officeDocument/2006/relationships/hyperlink" Target="https://sip.legalis.pl/document-view.seam?documentId=mrswglrwguydmojzhezq&amp;refSource=search&amp;ols=&amp;searchType=near&amp;searchScope=all&amp;legalActDocumentId=mfrxilrsgm4tanjoobqxalrsgqydgltwmvzc4mjzhezdc" TargetMode="External"/><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2" Type="http://schemas.openxmlformats.org/officeDocument/2006/relationships/hyperlink" Target="http://isap.sejm.gov.pl/isap.nsf/DocDetails.xsp?id=WDU19640160093" TargetMode="External"/><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3" Type="http://schemas.openxmlformats.org/officeDocument/2006/relationships/hyperlink" Target="https://sip.legalis.pl/document-view.seam?documentId=mfrxilrsgm4tanjoobqxalrrgaytknjw&amp;refSource=hyplink" TargetMode="External"/><Relationship Id="rId2" Type="http://schemas.openxmlformats.org/officeDocument/2006/relationships/hyperlink" Target="https://sip.legalis.pl/document-view.seam?documentId=mrswglrtgy3tmnjqg4zdi&amp;refSource=search&amp;ols=&amp;searchType=near&amp;searchScope=all&amp;legalActDocumentId=mfrxilrsgm4tanjoobqxalrrgaytknjwfz3gk4roge4tsmrr" TargetMode="External"/><Relationship Id="rId1" Type="http://schemas.openxmlformats.org/officeDocument/2006/relationships/slideLayout" Target="../slideLayouts/slideLayout7.xml"/><Relationship Id="rId6" Type="http://schemas.openxmlformats.org/officeDocument/2006/relationships/hyperlink" Target="https://sip.legalis.pl/document-view.seam?documentId=mrswglrugeydm&amp;refSource=hyplink" TargetMode="External"/><Relationship Id="rId5" Type="http://schemas.openxmlformats.org/officeDocument/2006/relationships/hyperlink" Target="https://sip.legalis.pl/document-view.seam?documentId=mfrxilrsgm4taoboobqxalrrgaztcnju&amp;refSource=hyplink" TargetMode="External"/><Relationship Id="rId4" Type="http://schemas.openxmlformats.org/officeDocument/2006/relationships/hyperlink" Target="https://sip.legalis.pl/document-view.seam?documentId=mfrxilrsgm4taoboobqxalrsg43tc&amp;refSource=hyplink" TargetMode="Externa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Autofit/>
          </a:bodyPr>
          <a:lstStyle/>
          <a:p>
            <a:pPr algn="ctr"/>
            <a:br>
              <a:rPr lang="pl-PL" sz="3600" dirty="0">
                <a:latin typeface="Cambria" pitchFamily="18" charset="0"/>
                <a:ea typeface="Cambria" pitchFamily="18" charset="0"/>
              </a:rPr>
            </a:br>
            <a:endParaRPr lang="pl-PL" sz="3600" dirty="0">
              <a:latin typeface="Cambria" pitchFamily="18" charset="0"/>
              <a:ea typeface="Cambria" pitchFamily="18" charset="0"/>
            </a:endParaRPr>
          </a:p>
        </p:txBody>
      </p:sp>
      <p:sp>
        <p:nvSpPr>
          <p:cNvPr id="3" name="Podtytuł 2"/>
          <p:cNvSpPr>
            <a:spLocks noGrp="1"/>
          </p:cNvSpPr>
          <p:nvPr>
            <p:ph type="subTitle" idx="1"/>
          </p:nvPr>
        </p:nvSpPr>
        <p:spPr/>
        <p:txBody>
          <a:bodyPr>
            <a:normAutofit/>
          </a:bodyPr>
          <a:lstStyle/>
          <a:p>
            <a:pPr algn="ctr"/>
            <a:r>
              <a:rPr lang="pl-PL" sz="2000" dirty="0">
                <a:latin typeface="Cambria" pitchFamily="18" charset="0"/>
                <a:ea typeface="Cambria" pitchFamily="18" charset="0"/>
              </a:rPr>
              <a:t>Adw. Karolina Cichocka – Bieniek</a:t>
            </a:r>
          </a:p>
          <a:p>
            <a:pPr algn="r"/>
            <a:endParaRPr lang="pl-PL" sz="2000" dirty="0">
              <a:latin typeface="Cambria" pitchFamily="18" charset="0"/>
              <a:ea typeface="Cambria" pitchFamily="18" charset="0"/>
            </a:endParaRPr>
          </a:p>
          <a:p>
            <a:pPr algn="r"/>
            <a:endParaRPr lang="pl-PL" sz="2000" dirty="0">
              <a:latin typeface="Cambria" pitchFamily="18" charset="0"/>
              <a:ea typeface="Cambria" pitchFamily="18" charset="0"/>
            </a:endParaRPr>
          </a:p>
        </p:txBody>
      </p:sp>
      <p:pic>
        <p:nvPicPr>
          <p:cNvPr id="7" name="Obraz1">
            <a:extLst>
              <a:ext uri="{FF2B5EF4-FFF2-40B4-BE49-F238E27FC236}">
                <a16:creationId xmlns:a16="http://schemas.microsoft.com/office/drawing/2014/main" id="{00ADA9A8-D8FC-4721-8312-1EC006AD4DE2}"/>
              </a:ext>
            </a:extLst>
          </p:cNvPr>
          <p:cNvPicPr/>
          <p:nvPr/>
        </p:nvPicPr>
        <p:blipFill>
          <a:blip r:embed="rId2">
            <a:lum/>
            <a:alphaModFix/>
          </a:blip>
          <a:srcRect/>
          <a:stretch>
            <a:fillRect/>
          </a:stretch>
        </p:blipFill>
        <p:spPr>
          <a:xfrm>
            <a:off x="3707904" y="336113"/>
            <a:ext cx="2660650" cy="885825"/>
          </a:xfrm>
          <a:prstGeom prst="rect">
            <a:avLst/>
          </a:prstGeom>
          <a:noFill/>
          <a:ln>
            <a:noFill/>
            <a:prstDash/>
          </a:ln>
        </p:spPr>
      </p:pic>
      <p:sp>
        <p:nvSpPr>
          <p:cNvPr id="5" name="Symbol zastępczy stopki 4">
            <a:extLst>
              <a:ext uri="{FF2B5EF4-FFF2-40B4-BE49-F238E27FC236}">
                <a16:creationId xmlns:a16="http://schemas.microsoft.com/office/drawing/2014/main" id="{89E480B1-AF0D-4E75-89D5-18FC9A48A826}"/>
              </a:ext>
            </a:extLst>
          </p:cNvPr>
          <p:cNvSpPr>
            <a:spLocks noGrp="1"/>
          </p:cNvSpPr>
          <p:nvPr>
            <p:ph type="ftr" sz="quarter" idx="11"/>
          </p:nvPr>
        </p:nvSpPr>
        <p:spPr/>
        <p:txBody>
          <a:bodyPr/>
          <a:lstStyle/>
          <a:p>
            <a:pPr algn="ctr"/>
            <a:r>
              <a:rPr lang="pl-PL" sz="1600" b="1">
                <a:solidFill>
                  <a:schemeClr val="tx1"/>
                </a:solidFill>
                <a:latin typeface="Calibri" panose="020F0502020204030204" pitchFamily="34" charset="0"/>
                <a:cs typeface="Calibri" panose="020F0502020204030204" pitchFamily="34" charset="0"/>
              </a:rPr>
              <a:t>kontakt@adwokat-cichocka.pl</a:t>
            </a:r>
            <a:endParaRPr lang="pl-PL" sz="1600" b="1" dirty="0">
              <a:solidFill>
                <a:schemeClr val="tx1"/>
              </a:solidFill>
              <a:latin typeface="Calibri" panose="020F0502020204030204" pitchFamily="34" charset="0"/>
              <a:cs typeface="Calibri" panose="020F0502020204030204" pitchFamily="34" charset="0"/>
            </a:endParaRPr>
          </a:p>
        </p:txBody>
      </p:sp>
      <p:sp>
        <p:nvSpPr>
          <p:cNvPr id="8" name="pole tekstowe 7">
            <a:extLst>
              <a:ext uri="{FF2B5EF4-FFF2-40B4-BE49-F238E27FC236}">
                <a16:creationId xmlns:a16="http://schemas.microsoft.com/office/drawing/2014/main" id="{97783FC7-1C87-F64B-1B11-5C20DBE3D78D}"/>
              </a:ext>
            </a:extLst>
          </p:cNvPr>
          <p:cNvSpPr txBox="1"/>
          <p:nvPr/>
        </p:nvSpPr>
        <p:spPr>
          <a:xfrm>
            <a:off x="2555775" y="1844824"/>
            <a:ext cx="5400601" cy="1902252"/>
          </a:xfrm>
          <a:prstGeom prst="rect">
            <a:avLst/>
          </a:prstGeom>
          <a:noFill/>
        </p:spPr>
        <p:txBody>
          <a:bodyPr wrap="square">
            <a:spAutoFit/>
          </a:bodyPr>
          <a:lstStyle/>
          <a:p>
            <a:pPr algn="ctr">
              <a:lnSpc>
                <a:spcPct val="150000"/>
              </a:lnSpc>
              <a:spcAft>
                <a:spcPts val="800"/>
              </a:spcAft>
            </a:pPr>
            <a:r>
              <a:rPr lang="pl-PL"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KONSTRUKCJA </a:t>
            </a:r>
          </a:p>
          <a:p>
            <a:pPr algn="ctr">
              <a:lnSpc>
                <a:spcPct val="150000"/>
              </a:lnSpc>
              <a:spcAft>
                <a:spcPts val="800"/>
              </a:spcAft>
            </a:pPr>
            <a:r>
              <a:rPr lang="pl-PL"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WNIOSKU O DZIAŁ SPADKU </a:t>
            </a:r>
          </a:p>
          <a:p>
            <a:pPr algn="ctr">
              <a:lnSpc>
                <a:spcPct val="150000"/>
              </a:lnSpc>
              <a:spcAft>
                <a:spcPts val="800"/>
              </a:spcAft>
            </a:pPr>
            <a:r>
              <a:rPr lang="pl-PL"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 NAJCZĘSTSZE BŁĘDY PEŁNOMOCNIKÓW</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22734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485097" y="548680"/>
            <a:ext cx="7642675" cy="4971746"/>
          </a:xfrm>
          <a:prstGeom prst="rect">
            <a:avLst/>
          </a:prstGeom>
        </p:spPr>
        <p:txBody>
          <a:bodyPr wrap="square">
            <a:spAutoFit/>
          </a:bodyPr>
          <a:lstStyle/>
          <a:p>
            <a:pPr algn="ctr">
              <a:lnSpc>
                <a:spcPct val="150000"/>
              </a:lnSpc>
              <a:spcAft>
                <a:spcPts val="800"/>
              </a:spcAft>
            </a:pPr>
            <a:r>
              <a:rPr lang="pl-PL" sz="20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Art. 922 k.c.</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1. </a:t>
            </a:r>
            <a:r>
              <a:rPr lang="pl-PL"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Prawa i obowiązki majątkowe zmarłego</a:t>
            </a:r>
            <a:r>
              <a:rPr lang="pl-PL"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przechodzą z chwilą jego śmierci na jedną lub kilka osób stosownie do przepisów księgi niniejszej.</a:t>
            </a:r>
            <a:endParaRPr lang="pl-PL"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2. Nie należą do spadku prawa i obowiązki zmarłego ściśle związane z jego osobą, jak również prawa, które z chwilą jego śmierci przechodzą na oznaczone osoby niezależnie od tego, czy są one spadkobiercami.</a:t>
            </a:r>
            <a:endParaRPr lang="pl-PL"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r>
              <a:rPr lang="pl-PL" dirty="0">
                <a:solidFill>
                  <a:srgbClr val="212529"/>
                </a:solidFill>
                <a:effectLst/>
                <a:latin typeface="Calibri" panose="020F0502020204030204" pitchFamily="34" charset="0"/>
                <a:ea typeface="Times New Roman" panose="02020603050405020304" pitchFamily="18" charset="0"/>
              </a:rPr>
              <a:t>§ 3. Do </a:t>
            </a:r>
            <a:r>
              <a:rPr lang="pl-PL" b="1" dirty="0">
                <a:solidFill>
                  <a:srgbClr val="212529"/>
                </a:solidFill>
                <a:effectLst/>
                <a:latin typeface="Calibri" panose="020F0502020204030204" pitchFamily="34" charset="0"/>
                <a:ea typeface="Times New Roman" panose="02020603050405020304" pitchFamily="18" charset="0"/>
              </a:rPr>
              <a:t>długów spadkowych</a:t>
            </a:r>
            <a:r>
              <a:rPr lang="pl-PL" dirty="0">
                <a:solidFill>
                  <a:srgbClr val="212529"/>
                </a:solidFill>
                <a:effectLst/>
                <a:latin typeface="Calibri" panose="020F0502020204030204" pitchFamily="34" charset="0"/>
                <a:ea typeface="Times New Roman" panose="02020603050405020304" pitchFamily="18" charset="0"/>
              </a:rPr>
              <a:t> należą także </a:t>
            </a:r>
            <a:r>
              <a:rPr lang="pl-PL" b="1" dirty="0">
                <a:solidFill>
                  <a:srgbClr val="212529"/>
                </a:solidFill>
                <a:effectLst/>
                <a:latin typeface="Calibri" panose="020F0502020204030204" pitchFamily="34" charset="0"/>
                <a:ea typeface="Times New Roman" panose="02020603050405020304" pitchFamily="18" charset="0"/>
              </a:rPr>
              <a:t>koszty pogrzebu</a:t>
            </a:r>
            <a:r>
              <a:rPr lang="pl-PL" dirty="0">
                <a:solidFill>
                  <a:srgbClr val="212529"/>
                </a:solidFill>
                <a:effectLst/>
                <a:latin typeface="Calibri" panose="020F0502020204030204" pitchFamily="34" charset="0"/>
                <a:ea typeface="Times New Roman" panose="02020603050405020304" pitchFamily="18" charset="0"/>
              </a:rPr>
              <a:t> spadkodawcy w takim zakresie, w jakim pogrzeb ten odpowiada zwyczajom przyjętym w danym środowisku, </a:t>
            </a:r>
            <a:r>
              <a:rPr lang="pl-PL" b="1" dirty="0">
                <a:solidFill>
                  <a:srgbClr val="212529"/>
                </a:solidFill>
                <a:effectLst/>
                <a:latin typeface="Calibri" panose="020F0502020204030204" pitchFamily="34" charset="0"/>
                <a:ea typeface="Times New Roman" panose="02020603050405020304" pitchFamily="18" charset="0"/>
              </a:rPr>
              <a:t>koszty postępowania spadkowego</a:t>
            </a:r>
            <a:r>
              <a:rPr lang="pl-PL" dirty="0">
                <a:solidFill>
                  <a:srgbClr val="212529"/>
                </a:solidFill>
                <a:effectLst/>
                <a:latin typeface="Calibri" panose="020F0502020204030204" pitchFamily="34" charset="0"/>
                <a:ea typeface="Times New Roman" panose="02020603050405020304" pitchFamily="18" charset="0"/>
              </a:rPr>
              <a:t>, </a:t>
            </a:r>
            <a:r>
              <a:rPr lang="pl-PL" b="1" dirty="0">
                <a:solidFill>
                  <a:srgbClr val="212529"/>
                </a:solidFill>
                <a:effectLst/>
                <a:latin typeface="Calibri" panose="020F0502020204030204" pitchFamily="34" charset="0"/>
                <a:ea typeface="Times New Roman" panose="02020603050405020304" pitchFamily="18" charset="0"/>
              </a:rPr>
              <a:t>obowiązek zaspokojenia roszczeń o zachowek oraz obowiązek wykonania zapisów zwykłych i poleceń, jak również inne obowiązki</a:t>
            </a:r>
            <a:r>
              <a:rPr lang="pl-PL" dirty="0">
                <a:solidFill>
                  <a:srgbClr val="212529"/>
                </a:solidFill>
                <a:effectLst/>
                <a:latin typeface="Calibri" panose="020F0502020204030204" pitchFamily="34" charset="0"/>
                <a:ea typeface="Times New Roman" panose="02020603050405020304" pitchFamily="18" charset="0"/>
              </a:rPr>
              <a:t> przewidziane w przepisach księgi niniejszej.</a:t>
            </a:r>
            <a:endParaRPr lang="pl-PL" dirty="0"/>
          </a:p>
        </p:txBody>
      </p:sp>
      <p:sp>
        <p:nvSpPr>
          <p:cNvPr id="3" name="Symbol zastępczy stopki 2">
            <a:extLst>
              <a:ext uri="{FF2B5EF4-FFF2-40B4-BE49-F238E27FC236}">
                <a16:creationId xmlns:a16="http://schemas.microsoft.com/office/drawing/2014/main" id="{0BA692E3-C454-49B2-9A6C-52A5DBB2FBD6}"/>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5853095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6DA7ACA1-41D7-13D1-8E14-33CB658732FC}"/>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2B958C35-F3E2-D494-3B15-421A94315B56}"/>
              </a:ext>
            </a:extLst>
          </p:cNvPr>
          <p:cNvSpPr txBox="1"/>
          <p:nvPr/>
        </p:nvSpPr>
        <p:spPr>
          <a:xfrm>
            <a:off x="1619672" y="764704"/>
            <a:ext cx="7056784" cy="4569649"/>
          </a:xfrm>
          <a:prstGeom prst="rect">
            <a:avLst/>
          </a:prstGeom>
          <a:noFill/>
        </p:spPr>
        <p:txBody>
          <a:bodyPr wrap="square">
            <a:spAutoFit/>
          </a:bodyPr>
          <a:lstStyle/>
          <a:p>
            <a:pPr algn="just">
              <a:lnSpc>
                <a:spcPct val="150000"/>
              </a:lnSpc>
              <a:spcAft>
                <a:spcPts val="800"/>
              </a:spcAft>
            </a:pPr>
            <a:r>
              <a:rPr lang="pl-PL" sz="2400" b="1" dirty="0">
                <a:effectLst/>
                <a:latin typeface="Calibri" panose="020F0502020204030204" pitchFamily="34" charset="0"/>
                <a:ea typeface="Calibri" panose="020F0502020204030204" pitchFamily="34" charset="0"/>
                <a:cs typeface="Times New Roman" panose="02020603050405020304" pitchFamily="18" charset="0"/>
              </a:rPr>
              <a:t>Pamiętajmy o:</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2400" b="1" dirty="0">
                <a:effectLst/>
                <a:latin typeface="Calibri" panose="020F0502020204030204" pitchFamily="34" charset="0"/>
                <a:ea typeface="Calibri" panose="020F0502020204030204" pitchFamily="34" charset="0"/>
                <a:cs typeface="Times New Roman" panose="02020603050405020304" pitchFamily="18" charset="0"/>
              </a:rPr>
              <a:t>oznaczeniu kwotowym każdej raty – nie muszą być równe,</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2400" b="1" dirty="0">
                <a:effectLst/>
                <a:latin typeface="Calibri" panose="020F0502020204030204" pitchFamily="34" charset="0"/>
                <a:ea typeface="Calibri" panose="020F0502020204030204" pitchFamily="34" charset="0"/>
                <a:cs typeface="Times New Roman" panose="02020603050405020304" pitchFamily="18" charset="0"/>
              </a:rPr>
              <a:t>oznaczeniu terminów – może być konkretna data płatności, może być np. ilość miesięcy od dnia uprawomocnienia się postanowienia, itd.,</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mj-lt"/>
              <a:buAutoNum type="arabicPeriod"/>
            </a:pPr>
            <a:r>
              <a:rPr lang="pl-PL" sz="2400" b="1" dirty="0">
                <a:effectLst/>
                <a:latin typeface="Calibri" panose="020F0502020204030204" pitchFamily="34" charset="0"/>
                <a:ea typeface="Calibri" panose="020F0502020204030204" pitchFamily="34" charset="0"/>
                <a:cs typeface="Times New Roman" panose="02020603050405020304" pitchFamily="18" charset="0"/>
              </a:rPr>
              <a:t>terminy rat nie mogą przekraczać łącznie dziesięciu lat (!)</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487567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5A0B59AC-3F02-49EE-A068-618427B26D47}"/>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F8BB6617-4D83-CEBA-2A26-063B4E3A133E}"/>
              </a:ext>
            </a:extLst>
          </p:cNvPr>
          <p:cNvSpPr txBox="1"/>
          <p:nvPr/>
        </p:nvSpPr>
        <p:spPr>
          <a:xfrm>
            <a:off x="1331640" y="116631"/>
            <a:ext cx="7704856" cy="6029792"/>
          </a:xfrm>
          <a:prstGeom prst="rect">
            <a:avLst/>
          </a:prstGeom>
          <a:noFill/>
        </p:spPr>
        <p:txBody>
          <a:bodyPr wrap="square">
            <a:spAutoFit/>
          </a:bodyPr>
          <a:lstStyle/>
          <a:p>
            <a:pPr algn="ctr">
              <a:lnSpc>
                <a:spcPct val="150000"/>
              </a:lnSpc>
              <a:spcAft>
                <a:spcPts val="1000"/>
              </a:spcAft>
            </a:pPr>
            <a:r>
              <a:rPr lang="pl-PL" sz="1400" b="1" dirty="0">
                <a:effectLst/>
                <a:latin typeface="Calibri" panose="020F0502020204030204" pitchFamily="34" charset="0"/>
                <a:ea typeface="EB Garamond" panose="00000500000000000000" pitchFamily="2" charset="0"/>
              </a:rPr>
              <a:t>Art. 148</a:t>
            </a:r>
            <a:r>
              <a:rPr lang="pl-PL" sz="1400" b="1" baseline="30000" dirty="0">
                <a:effectLst/>
                <a:latin typeface="Calibri" panose="020F0502020204030204" pitchFamily="34" charset="0"/>
                <a:ea typeface="EB Garamond" panose="00000500000000000000" pitchFamily="2" charset="0"/>
              </a:rPr>
              <a:t>1</a:t>
            </a:r>
            <a:r>
              <a:rPr lang="pl-PL" sz="1400" b="1" dirty="0">
                <a:effectLst/>
                <a:latin typeface="Calibri" panose="020F0502020204030204" pitchFamily="34" charset="0"/>
                <a:ea typeface="EB Garamond" panose="00000500000000000000" pitchFamily="2" charset="0"/>
              </a:rPr>
              <a:t> k.p.c.[Rozpoznanie sprawy na posiedzeniu niejawnym, dopuszczalność]</a:t>
            </a:r>
            <a:r>
              <a:rPr lang="pl-PL" sz="1400" dirty="0">
                <a:effectLst/>
                <a:latin typeface="Calibri" panose="020F0502020204030204" pitchFamily="34" charset="0"/>
                <a:ea typeface="EB Garamond" panose="00000500000000000000" pitchFamily="2" charset="0"/>
              </a:rPr>
              <a:t> </a:t>
            </a:r>
            <a:endParaRPr lang="pl-PL" sz="1400" dirty="0">
              <a:effectLst/>
              <a:latin typeface="Calibri" panose="020F0502020204030204" pitchFamily="34" charset="0"/>
              <a:ea typeface="Calibri" panose="020F0502020204030204" pitchFamily="34" charset="0"/>
            </a:endParaRPr>
          </a:p>
          <a:p>
            <a:pPr algn="just">
              <a:lnSpc>
                <a:spcPct val="150000"/>
              </a:lnSpc>
              <a:spcAft>
                <a:spcPts val="1000"/>
              </a:spcAft>
            </a:pPr>
            <a:r>
              <a:rPr lang="pl-PL" sz="1400" dirty="0">
                <a:effectLst/>
                <a:latin typeface="Calibri" panose="020F0502020204030204" pitchFamily="34" charset="0"/>
                <a:ea typeface="EB Garamond" panose="00000500000000000000" pitchFamily="2" charset="0"/>
              </a:rPr>
              <a:t>§ 1. Sąd może rozpoznać sprawę na posiedzeniu niejawnym, gdy pozwany uznał powództwo lub gdy po złożeniu przez strony pism procesowych i dokumentów, w tym również po wniesieniu zarzutów lub sprzeciwu od nakazu zapłaty albo sprzeciwu od wyroku zaocznego, sąd uzna - mając na względzie całokształt przytoczonych twierdzeń i zgłoszonych wniosków dowodowych - że przeprowadzenie rozprawy nie jest konieczne.</a:t>
            </a:r>
            <a:endParaRPr lang="pl-PL" sz="1400" dirty="0">
              <a:effectLst/>
              <a:latin typeface="Calibri" panose="020F0502020204030204" pitchFamily="34" charset="0"/>
              <a:ea typeface="Calibri" panose="020F0502020204030204" pitchFamily="34" charset="0"/>
            </a:endParaRPr>
          </a:p>
          <a:p>
            <a:pPr algn="just">
              <a:lnSpc>
                <a:spcPct val="150000"/>
              </a:lnSpc>
              <a:spcAft>
                <a:spcPts val="1000"/>
              </a:spcAft>
            </a:pPr>
            <a:r>
              <a:rPr lang="pl-PL" sz="1400" dirty="0">
                <a:effectLst/>
                <a:latin typeface="Calibri" panose="020F0502020204030204" pitchFamily="34" charset="0"/>
                <a:ea typeface="EB Garamond" panose="00000500000000000000" pitchFamily="2" charset="0"/>
              </a:rPr>
              <a:t>§ 2.</a:t>
            </a:r>
            <a:r>
              <a:rPr lang="pl-PL" sz="1400" i="1" dirty="0">
                <a:effectLst/>
                <a:latin typeface="Calibri" panose="020F0502020204030204" pitchFamily="34" charset="0"/>
                <a:ea typeface="EB Garamond" panose="00000500000000000000" pitchFamily="2" charset="0"/>
              </a:rPr>
              <a:t> (uchylony)</a:t>
            </a:r>
            <a:endParaRPr lang="pl-PL" sz="1400" dirty="0">
              <a:effectLst/>
              <a:latin typeface="Calibri" panose="020F0502020204030204" pitchFamily="34" charset="0"/>
              <a:ea typeface="Calibri" panose="020F0502020204030204" pitchFamily="34" charset="0"/>
            </a:endParaRPr>
          </a:p>
          <a:p>
            <a:pPr algn="just">
              <a:lnSpc>
                <a:spcPct val="150000"/>
              </a:lnSpc>
              <a:spcAft>
                <a:spcPts val="1000"/>
              </a:spcAft>
            </a:pPr>
            <a:r>
              <a:rPr lang="pl-PL" sz="1400" dirty="0">
                <a:effectLst/>
                <a:latin typeface="Calibri" panose="020F0502020204030204" pitchFamily="34" charset="0"/>
                <a:ea typeface="EB Garamond" panose="00000500000000000000" pitchFamily="2" charset="0"/>
              </a:rPr>
              <a:t>§ 3. </a:t>
            </a:r>
            <a:r>
              <a:rPr lang="pl-PL" sz="1400" b="1" dirty="0">
                <a:effectLst/>
                <a:latin typeface="Calibri" panose="020F0502020204030204" pitchFamily="34" charset="0"/>
                <a:ea typeface="EB Garamond" panose="00000500000000000000" pitchFamily="2" charset="0"/>
              </a:rPr>
              <a:t>Przepisu § 1 nie stosuje się, jeżeli strona w pierwszym piśmie procesowym złożyła wniosek o wysłuchanie jej na rozprawie albo przepis szczególny przewiduje taki obowiązek, chyba że pozwany uznał powództwo.</a:t>
            </a:r>
          </a:p>
          <a:p>
            <a:pPr algn="just">
              <a:lnSpc>
                <a:spcPct val="150000"/>
              </a:lnSpc>
              <a:spcAft>
                <a:spcPts val="1000"/>
              </a:spcAft>
            </a:pPr>
            <a:endParaRPr lang="pl-PL" sz="1400" b="1" dirty="0">
              <a:latin typeface="Calibri" panose="020F0502020204030204" pitchFamily="34" charset="0"/>
              <a:ea typeface="EB Garamond" panose="00000500000000000000" pitchFamily="2" charset="0"/>
            </a:endParaRPr>
          </a:p>
          <a:p>
            <a:pPr algn="ctr" fontAlgn="base">
              <a:lnSpc>
                <a:spcPct val="150000"/>
              </a:lnSpc>
              <a:spcAft>
                <a:spcPts val="800"/>
              </a:spcAft>
            </a:pPr>
            <a:r>
              <a:rPr lang="pl-PL" sz="1800" b="1" dirty="0">
                <a:effectLst/>
                <a:latin typeface="Calibri" panose="020F0502020204030204" pitchFamily="34" charset="0"/>
                <a:ea typeface="Calibri" panose="020F0502020204030204" pitchFamily="34" charset="0"/>
                <a:cs typeface="Calibri" panose="020F0502020204030204" pitchFamily="34" charset="0"/>
              </a:rPr>
              <a:t>Art. 608 k.p.c. [Posiedzenie sądowe]</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b="1" dirty="0">
                <a:effectLst/>
                <a:latin typeface="Calibri" panose="020F0502020204030204" pitchFamily="34" charset="0"/>
                <a:ea typeface="Calibri" panose="020F0502020204030204" pitchFamily="34" charset="0"/>
                <a:cs typeface="Calibri" panose="020F0502020204030204" pitchFamily="34" charset="0"/>
              </a:rPr>
              <a:t>Sprawy z zakresu prawa rzeczowego rozpoznawane są na rozprawie, chyba że przepis szczególny stanowi inaczej.</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endParaRPr lang="pl-PL" sz="1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12936759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3ED05D92-4CB3-ED4C-812C-12637EA5BA27}"/>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A6AB4042-BD32-6E74-0D58-5FF1BB3D5504}"/>
              </a:ext>
            </a:extLst>
          </p:cNvPr>
          <p:cNvSpPr txBox="1"/>
          <p:nvPr/>
        </p:nvSpPr>
        <p:spPr>
          <a:xfrm>
            <a:off x="1331640" y="188640"/>
            <a:ext cx="7632848" cy="5466240"/>
          </a:xfrm>
          <a:prstGeom prst="rect">
            <a:avLst/>
          </a:prstGeom>
          <a:noFill/>
        </p:spPr>
        <p:txBody>
          <a:bodyPr wrap="square">
            <a:spAutoFit/>
          </a:bodyPr>
          <a:lstStyle/>
          <a:p>
            <a:pPr algn="ctr">
              <a:lnSpc>
                <a:spcPts val="1680"/>
              </a:lnSpc>
              <a:spcAft>
                <a:spcPts val="800"/>
              </a:spcAft>
            </a:pP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Art. 520 k.p.c.</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680"/>
              </a:lnSpc>
              <a:spcAft>
                <a:spcPts val="800"/>
              </a:spcAft>
            </a:pP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§1</a:t>
            </a:r>
            <a:r>
              <a:rPr lang="pl-PL" sz="1600" dirty="0">
                <a:latin typeface="Calibri" panose="020F0502020204030204" pitchFamily="34" charset="0"/>
                <a:ea typeface="Calibri" panose="020F0502020204030204" pitchFamily="34" charset="0"/>
                <a:cs typeface="Times New Roman" panose="02020603050405020304" pitchFamily="18" charset="0"/>
              </a:rPr>
              <a:t> </a:t>
            </a: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Każdy uczestnik ponosi koszty postępowania związane ze swym udziałem w sprawie.</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§2</a:t>
            </a:r>
            <a:r>
              <a:rPr lang="pl-PL" sz="1600" dirty="0">
                <a:latin typeface="Calibri" panose="020F0502020204030204" pitchFamily="34" charset="0"/>
                <a:ea typeface="Calibri" panose="020F0502020204030204" pitchFamily="34" charset="0"/>
                <a:cs typeface="Times New Roman" panose="02020603050405020304" pitchFamily="18" charset="0"/>
              </a:rPr>
              <a:t> </a:t>
            </a: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Jeżeli jednak uczestnicy są w różnym stopniu zainteresowani w wyniku postępowania lub interesy ich są sprzeczne, sąd może stosunkowo rozdzielić obowiązek zwrotu kosztów lub włożyć go na jednego z uczestników w całości. To samo dotyczy zwrotu kosztów postępowania wyłożonych przez uczestników.</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§3</a:t>
            </a:r>
            <a:r>
              <a:rPr lang="pl-PL" sz="1600" dirty="0">
                <a:latin typeface="Calibri" panose="020F0502020204030204" pitchFamily="34" charset="0"/>
                <a:ea typeface="Calibri" panose="020F0502020204030204" pitchFamily="34" charset="0"/>
                <a:cs typeface="Times New Roman" panose="02020603050405020304" pitchFamily="18" charset="0"/>
              </a:rPr>
              <a:t> </a:t>
            </a: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Jeżeli interesy uczestników są sprzeczne, sąd może włożyć na uczestnika, którego wnioski zostały oddalone lub odrzucone, obowiązek zwrotu kosztów postępowania poniesionych przez innego uczestnika. Przepis powyższy stosuje się odpowiednio, jeżeli uczestnik postępował niesumiennie lub oczywiście niewłaściwie.</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3523216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696843F6-E3B2-C258-A9AF-863841B7284A}"/>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DF2F16E6-BD8C-B0E1-DAAC-B5B93C0F6ABC}"/>
              </a:ext>
            </a:extLst>
          </p:cNvPr>
          <p:cNvSpPr txBox="1"/>
          <p:nvPr/>
        </p:nvSpPr>
        <p:spPr>
          <a:xfrm>
            <a:off x="1403648" y="357067"/>
            <a:ext cx="7200800" cy="4512133"/>
          </a:xfrm>
          <a:prstGeom prst="rect">
            <a:avLst/>
          </a:prstGeom>
          <a:noFill/>
        </p:spPr>
        <p:txBody>
          <a:bodyPr wrap="square">
            <a:spAutoFit/>
          </a:bodyPr>
          <a:lstStyle/>
          <a:p>
            <a:pPr algn="ctr">
              <a:lnSpc>
                <a:spcPct val="150000"/>
              </a:lnSpc>
              <a:spcAft>
                <a:spcPts val="800"/>
              </a:spcAft>
            </a:pPr>
            <a:endPar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ctr">
              <a:lnSpc>
                <a:spcPct val="150000"/>
              </a:lnSpc>
              <a:spcAft>
                <a:spcPts val="800"/>
              </a:spcAft>
            </a:pPr>
            <a:endParaRPr lang="pl-PL"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ctr">
              <a:lnSpc>
                <a:spcPct val="150000"/>
              </a:lnSpc>
              <a:spcAft>
                <a:spcPts val="800"/>
              </a:spcAft>
            </a:pP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Art. 128</a:t>
            </a:r>
            <a:r>
              <a:rPr lang="pl-PL" sz="1800" b="1"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k.p.c. </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Pismo wnoszone przez stronę zastępowaną przez adwokata, radcę prawnego, rzecznika patentowego lub Prokuratorię Generalną Rzeczypospolitej Polskiej powinno zawierać wyraźnie wyodrębnione oświadczenia, twierdzenia oraz wnioski, w tym wnioski dowodowe. Jeżeli pismo zawiera uzasadnienie, wnioski dowodowe, zgłoszone tylko w tym uzasadnieniu, nie wywołują skutków, jakie ustawa wiąże ze zgłoszeniem ich przez stronę.</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2205328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191DBBEC-BA09-34AB-BDDE-02FA7BBE435F}"/>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09691B22-3BC4-E64F-46D2-A5F34DFFAD52}"/>
              </a:ext>
            </a:extLst>
          </p:cNvPr>
          <p:cNvSpPr txBox="1"/>
          <p:nvPr/>
        </p:nvSpPr>
        <p:spPr>
          <a:xfrm>
            <a:off x="1331640" y="357066"/>
            <a:ext cx="7488832" cy="6019853"/>
          </a:xfrm>
          <a:prstGeom prst="rect">
            <a:avLst/>
          </a:prstGeom>
          <a:noFill/>
        </p:spPr>
        <p:txBody>
          <a:bodyPr wrap="square">
            <a:spAutoFit/>
          </a:bodyPr>
          <a:lstStyle/>
          <a:p>
            <a:pPr algn="just">
              <a:lnSpc>
                <a:spcPct val="115000"/>
              </a:lnSpc>
            </a:pPr>
            <a:r>
              <a:rPr lang="pl-PL" sz="1800" b="1" dirty="0">
                <a:effectLst/>
                <a:latin typeface="Calibri" panose="020F0502020204030204" pitchFamily="34" charset="0"/>
                <a:ea typeface="Calibri" panose="020F0502020204030204" pitchFamily="34" charset="0"/>
                <a:cs typeface="Calibri" panose="020F0502020204030204" pitchFamily="34" charset="0"/>
              </a:rPr>
              <a:t>Realizując obowiązek wynikający z art. 128</a:t>
            </a:r>
            <a:r>
              <a:rPr lang="pl-PL" sz="1800" b="1" baseline="30000" dirty="0">
                <a:effectLst/>
                <a:latin typeface="Calibri" panose="020F0502020204030204" pitchFamily="34" charset="0"/>
                <a:ea typeface="Calibri" panose="020F0502020204030204" pitchFamily="34" charset="0"/>
                <a:cs typeface="Calibri" panose="020F0502020204030204" pitchFamily="34" charset="0"/>
              </a:rPr>
              <a:t>1</a:t>
            </a:r>
            <a:r>
              <a:rPr lang="pl-PL" sz="1800" b="1" dirty="0">
                <a:effectLst/>
                <a:latin typeface="Calibri" panose="020F0502020204030204" pitchFamily="34" charset="0"/>
                <a:ea typeface="Calibri" panose="020F0502020204030204" pitchFamily="34" charset="0"/>
                <a:cs typeface="Calibri" panose="020F0502020204030204" pitchFamily="34" charset="0"/>
              </a:rPr>
              <a:t> k.p.c.:</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pl-PL" sz="1800" b="1" dirty="0">
                <a:effectLst/>
                <a:latin typeface="Calibri" panose="020F0502020204030204" pitchFamily="34" charset="0"/>
                <a:ea typeface="Calibri" panose="020F0502020204030204" pitchFamily="34" charset="0"/>
                <a:cs typeface="Calibri" panose="020F0502020204030204" pitchFamily="34" charset="0"/>
              </a:rPr>
              <a:t> </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Times New Roman" panose="02020603050405020304" pitchFamily="18" charset="0"/>
              <a:buAutoNum type="arabicPeriod"/>
            </a:pPr>
            <a:r>
              <a:rPr lang="pl-PL" sz="1800" b="1" dirty="0">
                <a:effectLst/>
                <a:latin typeface="Calibri" panose="020F0502020204030204" pitchFamily="34" charset="0"/>
                <a:ea typeface="Calibri" panose="020F0502020204030204" pitchFamily="34" charset="0"/>
                <a:cs typeface="Calibri" panose="020F0502020204030204" pitchFamily="34" charset="0"/>
              </a:rPr>
              <a:t>stwierdzam, że podstawę materialną przedmiotowego wniosku stanowi art. 1037 i 1038 k.c. w zw. z art. 1039 k.c. (tutaj w zależności od stanu faktycznego dodajemy dalsze przepisy) w zw. z np. art. 212 §2 i 3 k.c.,</a:t>
            </a:r>
          </a:p>
          <a:p>
            <a:pPr marL="342900" lvl="0" indent="-342900" algn="just">
              <a:lnSpc>
                <a:spcPct val="115000"/>
              </a:lnSpc>
              <a:buFont typeface="Times New Roman" panose="02020603050405020304" pitchFamily="18" charset="0"/>
              <a:buAutoNum type="arabicPeriod"/>
            </a:pPr>
            <a:endParaRPr lang="pl-PL" sz="1800" b="1"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15000"/>
              </a:lnSpc>
              <a:buFont typeface="Times New Roman" panose="02020603050405020304" pitchFamily="18" charset="0"/>
              <a:buAutoNum type="arabicPeriod"/>
            </a:pPr>
            <a:r>
              <a:rPr lang="pl-PL" sz="1800" b="1" dirty="0">
                <a:effectLst/>
                <a:latin typeface="Calibri" panose="020F0502020204030204" pitchFamily="34" charset="0"/>
                <a:ea typeface="Calibri" panose="020F0502020204030204" pitchFamily="34" charset="0"/>
                <a:cs typeface="Calibri" panose="020F0502020204030204" pitchFamily="34" charset="0"/>
              </a:rPr>
              <a:t>oświadczam, że:</a:t>
            </a:r>
          </a:p>
          <a:p>
            <a:pPr marL="342900" lvl="0" indent="-342900" algn="just">
              <a:lnSpc>
                <a:spcPct val="115000"/>
              </a:lnSpc>
              <a:buFont typeface="Times New Roman" panose="02020603050405020304" pitchFamily="18" charset="0"/>
              <a:buAutoNum type="arabicPeriod"/>
            </a:pPr>
            <a:endParaRPr lang="pl-PL" sz="16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15000"/>
              </a:lnSpc>
              <a:buFont typeface="+mj-lt"/>
              <a:buAutoNum type="alphaLcParenR"/>
            </a:pPr>
            <a:r>
              <a:rPr lang="pl-PL" sz="1800" b="1" dirty="0">
                <a:effectLst/>
                <a:latin typeface="Calibri" panose="020F0502020204030204" pitchFamily="34" charset="0"/>
                <a:ea typeface="Calibri" panose="020F0502020204030204" pitchFamily="34" charset="0"/>
                <a:cs typeface="Calibri" panose="020F0502020204030204" pitchFamily="34" charset="0"/>
              </a:rPr>
              <a:t>podstawę procesową przedmiotowego wniosku stanowi art. 680 § 1  i 2 k.p.c., 684 k.p.c., art. 686 k.p.c., art. 688 k.p.c. i art. 689 k.p.c. w zw. z art. 617 k.p.c., art. 618 § 1 k.p.c., </a:t>
            </a:r>
          </a:p>
          <a:p>
            <a:pPr marL="342900" lvl="0" indent="-342900" algn="just">
              <a:lnSpc>
                <a:spcPct val="115000"/>
              </a:lnSpc>
              <a:buFont typeface="+mj-lt"/>
              <a:buAutoNum type="alphaLcParenR"/>
            </a:pP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lphaLcParenR"/>
            </a:pPr>
            <a:r>
              <a:rPr lang="pl-PL" sz="1800" b="1" dirty="0">
                <a:effectLst/>
                <a:latin typeface="Calibri" panose="020F0502020204030204" pitchFamily="34" charset="0"/>
                <a:ea typeface="Calibri" panose="020F0502020204030204" pitchFamily="34" charset="0"/>
                <a:cs typeface="Calibri" panose="020F0502020204030204" pitchFamily="34" charset="0"/>
              </a:rPr>
              <a:t>zgodnie z dyspozycją art. 187 § 1 pkt. 3 k.p.c. w zw. z art. 13 § 2 k.p.c. wskazuję, że np. wnioskodawca podejmował próby polubownego rozstrzygnięcia przedmiotowego postępowania, jednakże z uwagi na postawę uczestników nie było możliwe jej rozstrzygnięcie na drodze polubownej,</a:t>
            </a:r>
          </a:p>
          <a:p>
            <a:pPr marL="342900" lvl="0" indent="-342900" algn="just">
              <a:lnSpc>
                <a:spcPct val="115000"/>
              </a:lnSpc>
              <a:buFont typeface="+mj-lt"/>
              <a:buAutoNum type="alphaLcParenR"/>
            </a:pP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lphaLcParenR"/>
            </a:pPr>
            <a:r>
              <a:rPr lang="pl-PL" sz="1800" b="1" dirty="0">
                <a:effectLst/>
                <a:latin typeface="Calibri" panose="020F0502020204030204" pitchFamily="34" charset="0"/>
                <a:ea typeface="Calibri" panose="020F0502020204030204" pitchFamily="34" charset="0"/>
                <a:cs typeface="Calibri" panose="020F0502020204030204" pitchFamily="34" charset="0"/>
              </a:rPr>
              <a:t>właściwość Sądu została ustalona w oparciu o art. 566 k.p.c.</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7502265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6C5DD896-A683-6FD4-3285-8787645BF815}"/>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9CA98D8B-80D7-6FAD-FAB3-356531397EFF}"/>
              </a:ext>
            </a:extLst>
          </p:cNvPr>
          <p:cNvSpPr txBox="1"/>
          <p:nvPr/>
        </p:nvSpPr>
        <p:spPr>
          <a:xfrm>
            <a:off x="1403648" y="357067"/>
            <a:ext cx="7632848" cy="3510063"/>
          </a:xfrm>
          <a:prstGeom prst="rect">
            <a:avLst/>
          </a:prstGeom>
          <a:noFill/>
        </p:spPr>
        <p:txBody>
          <a:bodyPr wrap="square">
            <a:spAutoFit/>
          </a:bodyPr>
          <a:lstStyle/>
          <a:p>
            <a:pPr algn="ctr">
              <a:lnSpc>
                <a:spcPct val="107000"/>
              </a:lnSpc>
              <a:spcBef>
                <a:spcPts val="375"/>
              </a:spcBef>
              <a:spcAft>
                <a:spcPts val="150"/>
              </a:spcAft>
            </a:pPr>
            <a:endParaRPr lang="pl-PL"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Bef>
                <a:spcPts val="375"/>
              </a:spcBef>
              <a:spcAft>
                <a:spcPts val="150"/>
              </a:spcAft>
            </a:pPr>
            <a:endParaRPr lang="pl-PL" b="1" kern="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Bef>
                <a:spcPts val="375"/>
              </a:spcBef>
              <a:spcAft>
                <a:spcPts val="150"/>
              </a:spcAft>
            </a:pPr>
            <a:endParaRPr lang="pl-PL"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Bef>
                <a:spcPts val="375"/>
              </a:spcBef>
              <a:spcAft>
                <a:spcPts val="150"/>
              </a:spcAft>
            </a:pPr>
            <a:endParaRPr lang="pl-PL" b="1" kern="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Bef>
                <a:spcPts val="375"/>
              </a:spcBef>
              <a:spcAft>
                <a:spcPts val="150"/>
              </a:spcAft>
            </a:pPr>
            <a:r>
              <a:rPr lang="pl-PL"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Art. 235</a:t>
            </a:r>
            <a:r>
              <a:rPr lang="pl-PL" sz="1800" b="1" kern="0" baseline="30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a:t>
            </a:r>
            <a:r>
              <a:rPr lang="pl-PL"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k.p.c.</a:t>
            </a:r>
            <a:endParaRPr lang="pl-PL" sz="24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ctr">
              <a:lnSpc>
                <a:spcPct val="107000"/>
              </a:lnSpc>
              <a:spcAft>
                <a:spcPts val="800"/>
              </a:spcAft>
            </a:pP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We wniosku o przeprowadzenie dowodu strona jest obowiązana oznaczyć dowód w sposób umożliwiający przeprowadzenie go oraz wyszczególnić fakty, które mają zostać wykazane tym dowodem.</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9494468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137776BF-A39B-6E3C-63EF-52B6119F8117}"/>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EF02C430-0E0A-67B0-4136-0FF43B26CA60}"/>
              </a:ext>
            </a:extLst>
          </p:cNvPr>
          <p:cNvSpPr txBox="1"/>
          <p:nvPr/>
        </p:nvSpPr>
        <p:spPr>
          <a:xfrm>
            <a:off x="1403648" y="260648"/>
            <a:ext cx="7632848" cy="5368393"/>
          </a:xfrm>
          <a:prstGeom prst="rect">
            <a:avLst/>
          </a:prstGeom>
          <a:noFill/>
        </p:spPr>
        <p:txBody>
          <a:bodyPr wrap="square">
            <a:spAutoFit/>
          </a:bodyPr>
          <a:lstStyle/>
          <a:p>
            <a:pPr algn="ctr">
              <a:lnSpc>
                <a:spcPct val="150000"/>
              </a:lnSpc>
              <a:spcAft>
                <a:spcPts val="800"/>
              </a:spcAft>
            </a:pPr>
            <a:r>
              <a:rPr lang="pl-PL" sz="16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Art. 128</a:t>
            </a:r>
            <a:r>
              <a:rPr lang="pl-PL" sz="1600" b="1" baseline="30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1</a:t>
            </a:r>
            <a:r>
              <a:rPr lang="pl-PL" sz="16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k.p.c.</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6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Pismo wnoszone przez stronę zastępowaną przez adwokata, radcę prawnego, rzecznika patentowego lub Prokuratorię Generalną Rzeczypospolitej Polskiej powinno zawierać </a:t>
            </a:r>
            <a:r>
              <a:rPr lang="pl-PL" sz="1600" b="1"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wyraźnie wyodrębnione oświadczenia, twierdzenia oraz wnioski, w tym wnioski dowodowe</a:t>
            </a:r>
            <a:r>
              <a:rPr lang="pl-PL" sz="16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Jeżeli pismo zawiera uzasadnienie, wnioski dowodowe, zgłoszone tylko w tym uzasadnieniu, nie wywołują skutków, jakie ustawa wiąże ze zgłoszeniem ich przez stronę.</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6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Celem tego przepisu jest przede wszystkim </a:t>
            </a:r>
            <a:r>
              <a:rPr lang="pl-PL" sz="1600" b="1" i="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zmobilizowanie zawodowych pełnomocników do konstruowania pism procesowych w sposób zwięzły i przejrzysty</a:t>
            </a:r>
            <a:r>
              <a:rPr lang="pl-PL" sz="16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Nierzadko zdarza się bowiem w praktyce, że wnioski dowodowe zgłaszane są jedynie w uzasadnieniu, nieraz bardzo obszernym, przez co mogą zostać przeoczone</a:t>
            </a:r>
            <a:r>
              <a:rPr lang="pl-PL"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Tak: Uzasadnienie projektu przygotowanego przez </a:t>
            </a:r>
            <a:r>
              <a:rPr lang="pl-PL" sz="16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tooltip="Ministerstwo Sprawiedliwości"/>
              </a:rPr>
              <a:t>Ministerstwo Sprawiedliwości</a:t>
            </a:r>
            <a:r>
              <a:rPr lang="pl-PL"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5940920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399B0E6E-4526-5F6F-D43C-6937488AD624}"/>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CD8A390D-7FC3-D966-2DA1-A5FE243851F7}"/>
              </a:ext>
            </a:extLst>
          </p:cNvPr>
          <p:cNvSpPr txBox="1"/>
          <p:nvPr/>
        </p:nvSpPr>
        <p:spPr>
          <a:xfrm>
            <a:off x="1259632" y="44624"/>
            <a:ext cx="7776864" cy="6008761"/>
          </a:xfrm>
          <a:prstGeom prst="rect">
            <a:avLst/>
          </a:prstGeom>
          <a:noFill/>
        </p:spPr>
        <p:txBody>
          <a:bodyPr wrap="square">
            <a:spAutoFit/>
          </a:bodyPr>
          <a:lstStyle/>
          <a:p>
            <a:pPr algn="just">
              <a:lnSpc>
                <a:spcPct val="150000"/>
              </a:lnSpc>
              <a:spcAft>
                <a:spcPts val="800"/>
              </a:spcAft>
            </a:pPr>
            <a:r>
              <a:rPr lang="pl-PL" sz="11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Przykładowe dowody:</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11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 do stwierdzenia nabycia spadku i stanu oraz wartości spadku na dzień śmierci spadkodawcy:</a:t>
            </a:r>
            <a:endParaRPr lang="pl-PL" sz="1100" b="1" u="sng"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postanowienie w przedmiocie stwierdzenia nabycia spadku,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akt poświadczenia dziedziczenia,</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spis inwentarza,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startAt="2"/>
            </a:pPr>
            <a:r>
              <a:rPr lang="pl-PL" sz="11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istnienie darowizn i zapisów:</a:t>
            </a:r>
            <a:endParaRPr lang="pl-PL" sz="1100" b="1" u="sng"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testament,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umowa darowizny,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potwierdzenie zgłoszenia darowizny do urzędu skarbowego,</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startAt="3"/>
            </a:pPr>
            <a:r>
              <a:rPr lang="pl-PL" sz="11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skład masy spadkowej – w zależności od rodzaju składników masy spadkowej, m.in.:</a:t>
            </a:r>
            <a:endParaRPr lang="pl-PL" sz="1100" b="1" u="sng"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spis inwentarza,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akty notarialne,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akty własności ziemi,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postanowienie o zasiedzeniu nieruchomości,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postanowienie o stwierdzeniu nabycia spadku, podziale majątku, itd.,</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wydruki ksiąg wieczystych,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zaświadczenia ze spółdzielni mieszkaniowych,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wypis i </a:t>
            </a:r>
            <a:r>
              <a:rPr lang="pl-PL" sz="11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wyrys</a:t>
            </a:r>
            <a:r>
              <a:rPr lang="pl-PL"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z rejestru gruntów,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umowy o prowadzenie rachunku bankowego, zaświadczenia z banków, wydruki z bankowości elektronicznej,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dowody rejestracyjne pojazdów,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wydruki z CEIDG, KRS, umowy spółek,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własnoręcznie sporządzone zestawienia rzeczy ruchomych,</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mj-lt"/>
              <a:buAutoNum type="alphaLcParenR"/>
            </a:pPr>
            <a:r>
              <a:rPr lang="pl-PL"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dokumentacja fotograficzna,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7541557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5064799A-4FA8-E8DD-DD16-D9AFEFB077B5}"/>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9A8E11D9-2F98-3B80-4EF5-372E1739639E}"/>
              </a:ext>
            </a:extLst>
          </p:cNvPr>
          <p:cNvSpPr txBox="1"/>
          <p:nvPr/>
        </p:nvSpPr>
        <p:spPr>
          <a:xfrm>
            <a:off x="1187624" y="0"/>
            <a:ext cx="7956376" cy="6170407"/>
          </a:xfrm>
          <a:prstGeom prst="rect">
            <a:avLst/>
          </a:prstGeom>
          <a:noFill/>
        </p:spPr>
        <p:txBody>
          <a:bodyPr wrap="square">
            <a:spAutoFit/>
          </a:bodyPr>
          <a:lstStyle/>
          <a:p>
            <a:pPr marL="342900" lvl="0" indent="-342900" algn="just">
              <a:lnSpc>
                <a:spcPct val="150000"/>
              </a:lnSpc>
              <a:buFont typeface="+mj-lt"/>
              <a:buAutoNum type="arabicPeriod" startAt="4"/>
            </a:pPr>
            <a:r>
              <a:rPr lang="pl-PL" sz="115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wartość poszczególnych składników masy spadkowej, przedmiotów darowizny, zapisu – np.:</a:t>
            </a:r>
            <a:endParaRPr lang="pl-PL" sz="1150" b="1" u="sng"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5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prywatne opinie rzeczoznawców, </a:t>
            </a:r>
            <a:endParaRPr lang="pl-PL" sz="11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5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wydruki z internetowych platform dokonujących hipotetycznej wyceny, </a:t>
            </a:r>
            <a:endParaRPr lang="pl-PL" sz="11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5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wydruki z internetowych platform z ofertami sprzedaży nieruchomości, samochodów, itd.,</a:t>
            </a:r>
            <a:endParaRPr lang="pl-PL" sz="11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5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wydruki ze strony internetowej GUS co do wysokości średnich wynagrodzeń w danym roku – w celu dokonania waloryzacji, </a:t>
            </a:r>
            <a:endParaRPr lang="pl-PL" sz="11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5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opinie biegłych konkretnych specjalizacji – pamiętać o ich zgłoszeniu we wniosku! </a:t>
            </a:r>
            <a:endParaRPr lang="pl-PL" sz="11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5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zaświadczenia z banków, wydruki z bankowości elektronicznej – weryfikacja stanu konta, </a:t>
            </a:r>
            <a:endParaRPr lang="pl-PL" sz="11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startAt="5"/>
            </a:pPr>
            <a:r>
              <a:rPr lang="pl-PL" sz="115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istnienie długów spadkowych – np.:</a:t>
            </a:r>
            <a:endParaRPr lang="pl-PL" sz="1150" b="1" u="sng"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5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umowy zobowiązujące, np. pożyczki, kredytu hipotecznego, </a:t>
            </a:r>
            <a:endParaRPr lang="pl-PL" sz="11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5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zaświadczenia np. z banku, gminy, urzędu skarbowego, itd. </a:t>
            </a:r>
            <a:endParaRPr lang="pl-PL" sz="11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5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prawomocne orzeczenia sądów i akta sądowe, </a:t>
            </a:r>
            <a:endParaRPr lang="pl-PL" sz="11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5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zaświadczenie od komornika prowadzącego postępowanie egzekucyjne i akta postepowania egzekucyjnego, </a:t>
            </a:r>
            <a:endParaRPr lang="pl-PL" sz="11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5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nieopłacone faktury VAT np. za prąd, wodę, itd.,</a:t>
            </a:r>
            <a:endParaRPr lang="pl-PL" sz="11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5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wezwania do zapłaty,  </a:t>
            </a:r>
            <a:endParaRPr lang="pl-PL" sz="11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startAt="6"/>
            </a:pPr>
            <a:r>
              <a:rPr lang="pl-PL" sz="115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Pokrycie długów spadkowych, czynienie wydatków i nakładów – np.:</a:t>
            </a:r>
            <a:endParaRPr lang="pl-PL" sz="1150" b="1" u="sng"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5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potwierdzenia przelewów, potwierdzenia płatności kartą,</a:t>
            </a:r>
            <a:endParaRPr lang="pl-PL" sz="11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5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oświadczenia, </a:t>
            </a:r>
            <a:endParaRPr lang="pl-PL" sz="11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5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umowy – np. na wymianę pieca, uszczelnienie papy na dachu, itd.,</a:t>
            </a:r>
            <a:endParaRPr lang="pl-PL" sz="11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5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odcinki kasowe, potwierdzenia wpłaty,</a:t>
            </a:r>
            <a:endParaRPr lang="pl-PL" sz="11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5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faktury VAT, </a:t>
            </a:r>
            <a:endParaRPr lang="pl-PL" sz="11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Potwierdzenia zamówień ze sklepów internetowych wraz potwierdzeniami przelewów, </a:t>
            </a:r>
            <a:endParaRPr lang="pl-PL" sz="11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15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Historia rachunku bankowego, </a:t>
            </a:r>
            <a:endParaRPr lang="pl-PL" sz="11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mj-lt"/>
              <a:buAutoNum type="alphaLcParenR"/>
            </a:pPr>
            <a:r>
              <a:rPr lang="pl-PL" sz="115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zaświadczenia z banków, spółdzielni, itd. </a:t>
            </a:r>
            <a:endParaRPr lang="pl-PL" sz="115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5129172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8C933DBB-D208-010D-FC61-EAD63D0AD699}"/>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671065DB-06B1-C847-2B89-291982C64A6C}"/>
              </a:ext>
            </a:extLst>
          </p:cNvPr>
          <p:cNvSpPr txBox="1"/>
          <p:nvPr/>
        </p:nvSpPr>
        <p:spPr>
          <a:xfrm>
            <a:off x="1331640" y="260648"/>
            <a:ext cx="7488832" cy="6440481"/>
          </a:xfrm>
          <a:prstGeom prst="rect">
            <a:avLst/>
          </a:prstGeom>
          <a:noFill/>
        </p:spPr>
        <p:txBody>
          <a:bodyPr wrap="square">
            <a:spAutoFit/>
          </a:bodyPr>
          <a:lstStyle/>
          <a:p>
            <a:pPr algn="just">
              <a:lnSpc>
                <a:spcPct val="150000"/>
              </a:lnSpc>
              <a:spcAft>
                <a:spcPts val="800"/>
              </a:spcAft>
            </a:pP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Dowody, które zawsze możemy powołać:</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dowód z przesłuchania uczestników, </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mj-lt"/>
              <a:buAutoNum type="arabicPeriod"/>
            </a:pP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dowód z zeznań świadków. </a:t>
            </a:r>
          </a:p>
          <a:p>
            <a:pPr marL="342900" lvl="0" indent="-342900" algn="just">
              <a:lnSpc>
                <a:spcPct val="150000"/>
              </a:lnSpc>
              <a:spcAft>
                <a:spcPts val="800"/>
              </a:spcAft>
              <a:buFont typeface="+mj-lt"/>
              <a:buAutoNum type="arabicPeriod"/>
            </a:pPr>
            <a:endParaRPr lang="pl-PL"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just">
              <a:lnSpc>
                <a:spcPct val="150000"/>
              </a:lnSpc>
              <a:spcAft>
                <a:spcPts val="800"/>
              </a:spcAft>
            </a:pPr>
            <a: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Gdzie możemy się zwrócić za pośrednictwem Sądu? </a:t>
            </a:r>
            <a:endParaRPr lang="pl-P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Np.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pl-P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do banków, do KIRU (produkty bankowe),</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pl-P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do urzędu skarbowego, urzędu gminy (zobowiązania podatkowe),</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pl-P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do </a:t>
            </a:r>
            <a:r>
              <a:rPr lang="pl-PL"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CEPIKu</a:t>
            </a:r>
            <a:r>
              <a:rPr lang="pl-P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(pojazdy mechaniczne),</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pl-P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do notariusza (nadesłanie wypisu z aktu notarialnego),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pl-P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do spółdzielni mieszkaniowej,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pl-P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do starostwa,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pl-P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do spółki, w której spadkobierca posiadał udziały,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mj-lt"/>
              <a:buAutoNum type="arabicPeriod"/>
            </a:pP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70812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331640" y="188640"/>
            <a:ext cx="7416824" cy="4985980"/>
          </a:xfrm>
          <a:prstGeom prst="rect">
            <a:avLst/>
          </a:prstGeom>
        </p:spPr>
        <p:txBody>
          <a:bodyPr wrap="square">
            <a:spAutoFit/>
          </a:bodyPr>
          <a:lstStyle/>
          <a:p>
            <a:pPr algn="just"/>
            <a:endParaRPr lang="pl-PL" dirty="0">
              <a:latin typeface="Cambria" pitchFamily="18" charset="0"/>
              <a:ea typeface="Cambria" pitchFamily="18" charset="0"/>
            </a:endParaRPr>
          </a:p>
          <a:p>
            <a:pPr algn="just"/>
            <a:endParaRPr lang="pl-PL" dirty="0">
              <a:latin typeface="Cambria" pitchFamily="18" charset="0"/>
              <a:ea typeface="Cambria" pitchFamily="18" charset="0"/>
            </a:endParaRPr>
          </a:p>
          <a:p>
            <a:pPr algn="just"/>
            <a:endPar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endParaRPr>
          </a:p>
          <a:p>
            <a:pPr algn="just"/>
            <a:endParaRPr lang="pl-PL" b="1" dirty="0">
              <a:solidFill>
                <a:srgbClr val="212529"/>
              </a:solidFill>
              <a:latin typeface="Calibri" panose="020F0502020204030204" pitchFamily="34" charset="0"/>
              <a:ea typeface="Times New Roman" panose="02020603050405020304" pitchFamily="18" charset="0"/>
              <a:cs typeface="Calibri" panose="020F0502020204030204" pitchFamily="34" charset="0"/>
            </a:endParaRPr>
          </a:p>
          <a:p>
            <a:pPr algn="just"/>
            <a:endPar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endParaRPr>
          </a:p>
          <a:p>
            <a:pPr algn="just"/>
            <a:endParaRPr lang="pl-PL" b="1" dirty="0">
              <a:solidFill>
                <a:srgbClr val="212529"/>
              </a:solidFill>
              <a:latin typeface="Calibri" panose="020F0502020204030204" pitchFamily="34" charset="0"/>
              <a:ea typeface="Times New Roman" panose="02020603050405020304" pitchFamily="18" charset="0"/>
              <a:cs typeface="Calibri" panose="020F0502020204030204" pitchFamily="34" charset="0"/>
            </a:endParaRPr>
          </a:p>
          <a:p>
            <a:pPr algn="ctr"/>
            <a:r>
              <a:rPr lang="pl-PL" sz="2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Spadek = ogół praw i obowiązków spadkobiercy </a:t>
            </a:r>
          </a:p>
          <a:p>
            <a:pPr algn="ctr"/>
            <a:endParaRPr lang="pl-PL" sz="2400" b="1" dirty="0">
              <a:solidFill>
                <a:srgbClr val="212529"/>
              </a:solidFill>
              <a:latin typeface="Calibri" panose="020F0502020204030204" pitchFamily="34" charset="0"/>
              <a:ea typeface="Times New Roman" panose="02020603050405020304" pitchFamily="18" charset="0"/>
              <a:cs typeface="Calibri" panose="020F0502020204030204" pitchFamily="34" charset="0"/>
            </a:endParaRPr>
          </a:p>
          <a:p>
            <a:pPr algn="ctr"/>
            <a:r>
              <a:rPr lang="pl-PL" sz="2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(aktywa + pasywa)</a:t>
            </a:r>
          </a:p>
          <a:p>
            <a:pPr algn="ctr"/>
            <a:endParaRPr lang="pl-PL" sz="2400" b="1" dirty="0">
              <a:solidFill>
                <a:srgbClr val="212529"/>
              </a:solidFill>
              <a:latin typeface="Calibri" panose="020F0502020204030204" pitchFamily="34" charset="0"/>
              <a:ea typeface="Calibri" panose="020F0502020204030204" pitchFamily="34" charset="0"/>
              <a:cs typeface="Calibri" panose="020F0502020204030204" pitchFamily="34" charset="0"/>
            </a:endParaRPr>
          </a:p>
          <a:p>
            <a:pPr algn="ctr"/>
            <a:r>
              <a:rPr lang="pl-PL" sz="2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Przedmiot działu spadku – wyłącznie aktywa!</a:t>
            </a:r>
          </a:p>
          <a:p>
            <a:pPr algn="ctr"/>
            <a:endParaRPr lang="pl-PL" sz="2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endParaRPr>
          </a:p>
          <a:p>
            <a:pPr algn="ctr"/>
            <a:r>
              <a:rPr lang="pl-PL" sz="2400" b="1" dirty="0">
                <a:solidFill>
                  <a:srgbClr val="212529"/>
                </a:solidFill>
                <a:latin typeface="Calibri" panose="020F0502020204030204" pitchFamily="34" charset="0"/>
                <a:ea typeface="Times New Roman" panose="02020603050405020304" pitchFamily="18" charset="0"/>
                <a:cs typeface="Calibri" panose="020F0502020204030204" pitchFamily="34" charset="0"/>
              </a:rPr>
              <a:t>Nie dzielimy niespłaconych długów spadkowych!</a:t>
            </a:r>
            <a:r>
              <a:rPr lang="pl-PL" sz="2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pl-PL" dirty="0">
              <a:latin typeface="Cambria" pitchFamily="18" charset="0"/>
              <a:ea typeface="Cambria" pitchFamily="18" charset="0"/>
            </a:endParaRPr>
          </a:p>
        </p:txBody>
      </p:sp>
      <p:sp>
        <p:nvSpPr>
          <p:cNvPr id="3" name="Symbol zastępczy stopki 2">
            <a:extLst>
              <a:ext uri="{FF2B5EF4-FFF2-40B4-BE49-F238E27FC236}">
                <a16:creationId xmlns:a16="http://schemas.microsoft.com/office/drawing/2014/main" id="{F12FF4B3-5D02-497F-8FA5-3EA90C427B54}"/>
              </a:ext>
            </a:extLst>
          </p:cNvPr>
          <p:cNvSpPr>
            <a:spLocks noGrp="1"/>
          </p:cNvSpPr>
          <p:nvPr>
            <p:ph type="ftr" sz="quarter" idx="11"/>
          </p:nvPr>
        </p:nvSpPr>
        <p:spPr/>
        <p:txBody>
          <a:bodyPr/>
          <a:lstStyle/>
          <a:p>
            <a:r>
              <a:rPr lang="pl-PL" dirty="0"/>
              <a:t>kontakt@adwokat-cichocka.pl</a:t>
            </a:r>
          </a:p>
        </p:txBody>
      </p:sp>
    </p:spTree>
    <p:extLst>
      <p:ext uri="{BB962C8B-B14F-4D97-AF65-F5344CB8AC3E}">
        <p14:creationId xmlns:p14="http://schemas.microsoft.com/office/powerpoint/2010/main" val="381289574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BC37BEA4-B3C6-F2C2-F1E7-7A8DFC9960B8}"/>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36A43DEC-9EE7-4387-D766-B74CA6BA22A1}"/>
              </a:ext>
            </a:extLst>
          </p:cNvPr>
          <p:cNvSpPr txBox="1"/>
          <p:nvPr/>
        </p:nvSpPr>
        <p:spPr>
          <a:xfrm>
            <a:off x="1403648" y="620688"/>
            <a:ext cx="7488832" cy="4614725"/>
          </a:xfrm>
          <a:prstGeom prst="rect">
            <a:avLst/>
          </a:prstGeom>
          <a:noFill/>
        </p:spPr>
        <p:txBody>
          <a:bodyPr wrap="square">
            <a:spAutoFit/>
          </a:bodyPr>
          <a:lstStyle/>
          <a:p>
            <a:pPr algn="ctr">
              <a:lnSpc>
                <a:spcPct val="150000"/>
              </a:lnSpc>
              <a:spcAft>
                <a:spcPts val="800"/>
              </a:spcAft>
            </a:pPr>
            <a:endPar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algn="ctr">
              <a:lnSpc>
                <a:spcPct val="150000"/>
              </a:lnSpc>
              <a:spcAft>
                <a:spcPts val="800"/>
              </a:spcAft>
            </a:pPr>
            <a:endParaRPr lang="pl-PL" b="1"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algn="ctr">
              <a:lnSpc>
                <a:spcPct val="150000"/>
              </a:lnSpc>
              <a:spcAft>
                <a:spcPts val="800"/>
              </a:spcAft>
            </a:pPr>
            <a: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Art. 187§2 punkt 4 k.p.c.</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Pozew może zawierać wnioski o zabezpieczenie powództwa, nadanie wyrokowi rygoru natychmiastowej wykonalności i przeprowadzenie rozprawy w nieobecności powoda oraz wnioski służące do przygotowania rozprawy, a w szczególności wnioski o: zażądanie dowodów znajdujących się w sądach, urzędach lub u osób trzecich, </a:t>
            </a:r>
            <a:r>
              <a:rPr lang="pl-PL" sz="18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wraz z uprawdopodobnieniem, że strona sama nie może ich uzyskać.</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244182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286000" y="1997839"/>
            <a:ext cx="4572000" cy="1323439"/>
          </a:xfrm>
          <a:prstGeom prst="rect">
            <a:avLst/>
          </a:prstGeom>
        </p:spPr>
        <p:txBody>
          <a:bodyPr>
            <a:spAutoFit/>
          </a:bodyPr>
          <a:lstStyle/>
          <a:p>
            <a:pPr lvl="0" algn="ctr"/>
            <a:endParaRPr lang="pl-PL" sz="4000" dirty="0">
              <a:latin typeface="Cambria" pitchFamily="18" charset="0"/>
              <a:ea typeface="Cambria" pitchFamily="18" charset="0"/>
            </a:endParaRPr>
          </a:p>
          <a:p>
            <a:pPr lvl="0" algn="ctr"/>
            <a:r>
              <a:rPr lang="pl-PL" sz="4000" dirty="0">
                <a:latin typeface="Cambria" pitchFamily="18" charset="0"/>
                <a:ea typeface="Cambria" pitchFamily="18" charset="0"/>
              </a:rPr>
              <a:t>Dziękuję za uwagę.</a:t>
            </a:r>
          </a:p>
        </p:txBody>
      </p:sp>
      <p:sp>
        <p:nvSpPr>
          <p:cNvPr id="3" name="Symbol zastępczy stopki 2">
            <a:extLst>
              <a:ext uri="{FF2B5EF4-FFF2-40B4-BE49-F238E27FC236}">
                <a16:creationId xmlns:a16="http://schemas.microsoft.com/office/drawing/2014/main" id="{DBC10BA7-CC5D-42C7-9411-447315EAADF2}"/>
              </a:ext>
            </a:extLst>
          </p:cNvPr>
          <p:cNvSpPr>
            <a:spLocks noGrp="1"/>
          </p:cNvSpPr>
          <p:nvPr>
            <p:ph type="ftr" sz="quarter" idx="11"/>
          </p:nvPr>
        </p:nvSpPr>
        <p:spPr/>
        <p:txBody>
          <a:bodyPr/>
          <a:lstStyle/>
          <a:p>
            <a:pPr algn="ctr"/>
            <a:r>
              <a:rPr lang="pl-PL" sz="1600" b="1" dirty="0"/>
              <a:t>kontakt@adwokat-cichocka.pl</a:t>
            </a:r>
          </a:p>
        </p:txBody>
      </p:sp>
    </p:spTree>
    <p:extLst>
      <p:ext uri="{BB962C8B-B14F-4D97-AF65-F5344CB8AC3E}">
        <p14:creationId xmlns:p14="http://schemas.microsoft.com/office/powerpoint/2010/main" val="3952889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547664" y="1124744"/>
            <a:ext cx="7128792" cy="4832092"/>
          </a:xfrm>
          <a:prstGeom prst="rect">
            <a:avLst/>
          </a:prstGeom>
        </p:spPr>
        <p:txBody>
          <a:bodyPr wrap="square">
            <a:spAutoFit/>
          </a:bodyPr>
          <a:lstStyle/>
          <a:p>
            <a:pPr>
              <a:lnSpc>
                <a:spcPct val="150000"/>
              </a:lnSpc>
              <a:spcAft>
                <a:spcPts val="800"/>
              </a:spcAft>
            </a:pPr>
            <a:r>
              <a:rPr lang="pl-PL" sz="20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Postanowienie Sądu Najwyższego - Izba Cywilna z dnia 26 stycznia 1972 r., III CRN 477/71</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20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Teza</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2000"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Sąd spadku nie może rozstrzygać o długach spadku, a w szczególności określać, który ze spadkobierców ma jakiego wierzyciela spłacić</a:t>
            </a: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Takie określenie, w wyniku którego ciężar jednych długów ma ponosić wyłącznie jeden spadkobierca, a ciężar innych długów wyłącznie spadkobierca drugi, naruszałoby przepis art. 1034 KC. </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endParaRPr lang="pl-PL" dirty="0"/>
          </a:p>
        </p:txBody>
      </p:sp>
      <p:sp>
        <p:nvSpPr>
          <p:cNvPr id="3" name="Symbol zastępczy stopki 2">
            <a:extLst>
              <a:ext uri="{FF2B5EF4-FFF2-40B4-BE49-F238E27FC236}">
                <a16:creationId xmlns:a16="http://schemas.microsoft.com/office/drawing/2014/main" id="{B09CA117-2C4B-4DFC-B65F-65FE2F4B0361}"/>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2293741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485097" y="0"/>
            <a:ext cx="7335375" cy="6699270"/>
          </a:xfrm>
          <a:prstGeom prst="rect">
            <a:avLst/>
          </a:prstGeom>
        </p:spPr>
        <p:txBody>
          <a:bodyPr wrap="square">
            <a:spAutoFit/>
          </a:bodyPr>
          <a:lstStyle/>
          <a:p>
            <a:pPr algn="just">
              <a:lnSpc>
                <a:spcPct val="150000"/>
              </a:lnSpc>
              <a:spcAft>
                <a:spcPts val="800"/>
              </a:spcAft>
            </a:pP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Postanowienie Sądu Najwyższego - Izba Cywilna z dnia 20 września 2000 r. I CKN 295/00</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Teza</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Przedmiotem działu spadku mogą być wyłącznie aktywa, natomiast podział długów następuje z mocy prawa, odpowiednio do podziału aktywów.</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Uzasadnienie</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Co prawda w umowie o dział spadku spadkobiercy mogą ustalić, kto z nich i w jakim zakresie ma uregulować długi spadkowe, jednakże umowa w tym przedmiocie będzie miała skutek tylko między jej uczestnikami i w żadnej mierze nie rzutuje na odpowiedzialność wobec wierzycieli. Również </a:t>
            </a: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ewentualne dokonanie podziału pasywów w sądowym orzeczeniu działowym nie wiąże wierzycieli. Jest więc rzeczą oczywistą, że sądy w swojej praktyce, respektując powyższą zasadę, nie powinny wprowadzać do swoich orzeczeń elementów pozbawionych skuteczności prawnej</a:t>
            </a: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r>
              <a:rPr lang="pl-PL" dirty="0"/>
              <a:t> </a:t>
            </a:r>
          </a:p>
        </p:txBody>
      </p:sp>
      <p:sp>
        <p:nvSpPr>
          <p:cNvPr id="3" name="Symbol zastępczy stopki 2">
            <a:extLst>
              <a:ext uri="{FF2B5EF4-FFF2-40B4-BE49-F238E27FC236}">
                <a16:creationId xmlns:a16="http://schemas.microsoft.com/office/drawing/2014/main" id="{32D9CB13-3351-4AC4-BE14-988457C46C36}"/>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1946313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331640" y="0"/>
            <a:ext cx="7344816" cy="5924699"/>
          </a:xfrm>
          <a:prstGeom prst="rect">
            <a:avLst/>
          </a:prstGeom>
        </p:spPr>
        <p:txBody>
          <a:bodyPr wrap="square">
            <a:spAutoFit/>
          </a:bodyPr>
          <a:lstStyle/>
          <a:p>
            <a:pPr algn="ctr">
              <a:lnSpc>
                <a:spcPct val="150000"/>
              </a:lnSpc>
              <a:spcAft>
                <a:spcPts val="800"/>
              </a:spcAft>
            </a:pPr>
            <a:endPar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endParaRPr>
          </a:p>
          <a:p>
            <a:pPr algn="ctr">
              <a:lnSpc>
                <a:spcPct val="150000"/>
              </a:lnSpc>
              <a:spcAft>
                <a:spcPts val="800"/>
              </a:spcAft>
            </a:pPr>
            <a:endParaRPr lang="pl-PL" b="1" dirty="0">
              <a:solidFill>
                <a:srgbClr val="212529"/>
              </a:solidFill>
              <a:latin typeface="Calibri" panose="020F0502020204030204" pitchFamily="34" charset="0"/>
              <a:ea typeface="Times New Roman" panose="02020603050405020304" pitchFamily="18" charset="0"/>
              <a:cs typeface="Calibri" panose="020F0502020204030204" pitchFamily="34" charset="0"/>
            </a:endParaRPr>
          </a:p>
          <a:p>
            <a:pPr algn="ctr">
              <a:lnSpc>
                <a:spcPct val="150000"/>
              </a:lnSpc>
              <a:spcAft>
                <a:spcPts val="800"/>
              </a:spcAft>
            </a:pPr>
            <a:r>
              <a:rPr lang="pl-PL" sz="20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Art. 1034 k.c.</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1. </a:t>
            </a:r>
            <a:r>
              <a:rPr lang="pl-PL" sz="20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Do chwili działu</a:t>
            </a: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spadku spadkobiercy ponoszą </a:t>
            </a:r>
            <a:r>
              <a:rPr lang="pl-PL" sz="2000" b="1"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solidarną odpowiedzialność</a:t>
            </a: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za długi spadkowe. Jeżeli jeden ze spadkobierców spełnił świadczenie, może on żądać zwrotu od pozostałych spadkobierców w częściach, które odpowiadają wielkości ich udziałów.</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2. </a:t>
            </a:r>
            <a:r>
              <a:rPr lang="pl-PL" sz="20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Od chwili działu</a:t>
            </a: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spadku spadkobiercy ponoszą odpowiedzialność za długi spadkowe </a:t>
            </a:r>
            <a:r>
              <a:rPr lang="pl-PL" sz="2000" b="1"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 stosunku do wielkości udziałów</a:t>
            </a: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pl-PL" dirty="0">
              <a:latin typeface="Cambria" pitchFamily="18" charset="0"/>
              <a:ea typeface="Cambria" pitchFamily="18" charset="0"/>
            </a:endParaRPr>
          </a:p>
        </p:txBody>
      </p:sp>
      <p:sp>
        <p:nvSpPr>
          <p:cNvPr id="3" name="Symbol zastępczy stopki 2">
            <a:extLst>
              <a:ext uri="{FF2B5EF4-FFF2-40B4-BE49-F238E27FC236}">
                <a16:creationId xmlns:a16="http://schemas.microsoft.com/office/drawing/2014/main" id="{08DA8C34-E56B-4F93-A7E2-1165BF6CD603}"/>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403626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619672" y="764704"/>
            <a:ext cx="7128792" cy="5368393"/>
          </a:xfrm>
          <a:prstGeom prst="rect">
            <a:avLst/>
          </a:prstGeom>
        </p:spPr>
        <p:txBody>
          <a:bodyPr wrap="square">
            <a:spAutoFit/>
          </a:bodyPr>
          <a:lstStyle/>
          <a:p>
            <a:pPr algn="ctr">
              <a:lnSpc>
                <a:spcPct val="150000"/>
              </a:lnSpc>
              <a:spcAft>
                <a:spcPts val="800"/>
              </a:spcAft>
            </a:pPr>
            <a:r>
              <a:rPr lang="pl-PL" sz="16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Art. 1034</a:t>
            </a:r>
            <a:r>
              <a:rPr lang="pl-PL" sz="1600" b="1" baseline="30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1</a:t>
            </a:r>
            <a:r>
              <a:rPr lang="pl-PL" sz="16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[Odpowiedzialność za długi spadkowe do chwili działu spadku]</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6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1. Do chwili działu spadku wraz ze spadkobiercami solidarną odpowiedzialność za długi spadkowe ponoszą także osoby, na których rzecz spadkodawca uczynił zapisy windykacyjne.</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6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2. Rozliczenia między spadkobiercami i osobami, na których rzecz zostały uczynione zapisy windykacyjne, następują proporcjonalnie do wartości otrzymanych przez nich przysporzeń. Spadkobiercom uwzględnia się ich udział w wartości ustalonego w wykazie inwentarza albo spisie inwentarza stanu czynnego spadku.</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6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pl-PL" sz="16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Art. 1034</a:t>
            </a:r>
            <a:r>
              <a:rPr lang="pl-PL" sz="1600" b="1" baseline="30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2</a:t>
            </a:r>
            <a:r>
              <a:rPr lang="pl-PL" sz="16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[Odpowiedzialność za długi spadkowe od chwili działu spadku]</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6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Od chwili działu spadku spadkobiercy i osoby, na których rzecz zostały uczynione zapisy windykacyjne, ponoszą odpowiedzialność za długi spadkowe proporcjonalnie do wartości otrzymanych przez nich przysporzeń.</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ymbol zastępczy stopki 2">
            <a:extLst>
              <a:ext uri="{FF2B5EF4-FFF2-40B4-BE49-F238E27FC236}">
                <a16:creationId xmlns:a16="http://schemas.microsoft.com/office/drawing/2014/main" id="{B401A965-569B-49DE-9C0D-20505DEB1BE3}"/>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33397325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115616" y="357066"/>
            <a:ext cx="7776864" cy="5082610"/>
          </a:xfrm>
          <a:prstGeom prst="rect">
            <a:avLst/>
          </a:prstGeom>
        </p:spPr>
        <p:txBody>
          <a:bodyPr wrap="square">
            <a:spAutoFit/>
          </a:bodyPr>
          <a:lstStyle/>
          <a:p>
            <a:pPr algn="ctr">
              <a:lnSpc>
                <a:spcPct val="150000"/>
              </a:lnSpc>
              <a:spcAft>
                <a:spcPts val="800"/>
              </a:spcAft>
            </a:pP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Art. 1038 k.c. [Dział całkowity i częściowy]</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1. Sądowy dział spadku powinien obejmować </a:t>
            </a: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cały spadek</a:t>
            </a: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Jednakże z </a:t>
            </a:r>
            <a:r>
              <a:rPr lang="pl-PL" sz="1800" b="1"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ważnych powodów</a:t>
            </a: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może być ograniczony do części spadku.</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2. Umowny dział spadku może objąć cały spadek lub być ograniczony do części spadku.</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3. Sądowy częściowy dział spadku może nastąpić w szczególności z tego powodu, że </a:t>
            </a: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 skład spadku wchodzi przedsiębiorstwo</a:t>
            </a: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t>
            </a:r>
          </a:p>
          <a:p>
            <a:pPr algn="just">
              <a:lnSpc>
                <a:spcPct val="150000"/>
              </a:lnSpc>
              <a:spcAft>
                <a:spcPts val="800"/>
              </a:spcAft>
            </a:pPr>
            <a:endParaRPr lang="pl-PL" dirty="0">
              <a:solidFill>
                <a:srgbClr val="212529"/>
              </a:solidFill>
              <a:latin typeface="Calibri" panose="020F0502020204030204" pitchFamily="34" charset="0"/>
              <a:ea typeface="Calibri" panose="020F0502020204030204" pitchFamily="34" charset="0"/>
              <a:cs typeface="Calibri" panose="020F0502020204030204" pitchFamily="34" charset="0"/>
            </a:endParaRPr>
          </a:p>
          <a:p>
            <a:pPr algn="just">
              <a:lnSpc>
                <a:spcPct val="150000"/>
              </a:lnSpc>
              <a:spcAft>
                <a:spcPts val="800"/>
              </a:spcAft>
            </a:pPr>
            <a:r>
              <a:rPr lang="pl-PL" sz="2400" b="1" dirty="0">
                <a:solidFill>
                  <a:srgbClr val="212529"/>
                </a:solidFill>
                <a:latin typeface="Calibri" panose="020F0502020204030204" pitchFamily="34" charset="0"/>
                <a:ea typeface="Calibri" panose="020F0502020204030204" pitchFamily="34" charset="0"/>
                <a:cs typeface="Times New Roman" panose="02020603050405020304" pitchFamily="18" charset="0"/>
              </a:rPr>
              <a:t>Zasada – Sąd powinien podzielić cały spadek!</a:t>
            </a:r>
          </a:p>
          <a:p>
            <a:pPr algn="just">
              <a:lnSpc>
                <a:spcPct val="150000"/>
              </a:lnSpc>
              <a:spcAft>
                <a:spcPts val="800"/>
              </a:spcAft>
            </a:pPr>
            <a:r>
              <a:rPr lang="pl-PL" sz="2400" b="1" dirty="0">
                <a:solidFill>
                  <a:srgbClr val="212529"/>
                </a:solidFill>
                <a:effectLst/>
                <a:latin typeface="Calibri" panose="020F0502020204030204" pitchFamily="34" charset="0"/>
                <a:ea typeface="Calibri" panose="020F0502020204030204" pitchFamily="34" charset="0"/>
                <a:cs typeface="Times New Roman" panose="02020603050405020304" pitchFamily="18" charset="0"/>
              </a:rPr>
              <a:t>Cz</a:t>
            </a:r>
            <a:r>
              <a:rPr lang="pl-PL" sz="2400" b="1" dirty="0">
                <a:solidFill>
                  <a:srgbClr val="212529"/>
                </a:solidFill>
                <a:latin typeface="Calibri" panose="020F0502020204030204" pitchFamily="34" charset="0"/>
                <a:ea typeface="Calibri" panose="020F0502020204030204" pitchFamily="34" charset="0"/>
                <a:cs typeface="Times New Roman" panose="02020603050405020304" pitchFamily="18" charset="0"/>
              </a:rPr>
              <a:t>ęściowy dział spadku – wyłącznie z ważnych powodów!!</a:t>
            </a:r>
            <a:endParaRPr lang="pl-PL" sz="2400" b="1" dirty="0">
              <a:solidFill>
                <a:srgbClr val="212529"/>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3" name="Symbol zastępczy stopki 2">
            <a:extLst>
              <a:ext uri="{FF2B5EF4-FFF2-40B4-BE49-F238E27FC236}">
                <a16:creationId xmlns:a16="http://schemas.microsoft.com/office/drawing/2014/main" id="{9623A750-8CBE-41D1-ABA0-6E2E55D74D6D}"/>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3529246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971600" y="1124744"/>
            <a:ext cx="6768752" cy="369332"/>
          </a:xfrm>
          <a:prstGeom prst="rect">
            <a:avLst/>
          </a:prstGeom>
        </p:spPr>
        <p:txBody>
          <a:bodyPr wrap="square">
            <a:spAutoFit/>
          </a:bodyPr>
          <a:lstStyle/>
          <a:p>
            <a:pPr lvl="0" algn="just"/>
            <a:endParaRPr lang="pl-PL" dirty="0">
              <a:latin typeface="Cambria" pitchFamily="18" charset="0"/>
              <a:ea typeface="Cambria" pitchFamily="18" charset="0"/>
            </a:endParaRPr>
          </a:p>
        </p:txBody>
      </p:sp>
      <p:sp>
        <p:nvSpPr>
          <p:cNvPr id="3" name="Prostokąt 2">
            <a:extLst>
              <a:ext uri="{FF2B5EF4-FFF2-40B4-BE49-F238E27FC236}">
                <a16:creationId xmlns:a16="http://schemas.microsoft.com/office/drawing/2014/main" id="{20FBA4F5-2C37-4D0A-B410-C0C52D2ED2F4}"/>
              </a:ext>
            </a:extLst>
          </p:cNvPr>
          <p:cNvSpPr/>
          <p:nvPr/>
        </p:nvSpPr>
        <p:spPr>
          <a:xfrm>
            <a:off x="1187624" y="1"/>
            <a:ext cx="7704856" cy="5835187"/>
          </a:xfrm>
          <a:prstGeom prst="rect">
            <a:avLst/>
          </a:prstGeom>
        </p:spPr>
        <p:txBody>
          <a:bodyPr wrap="square">
            <a:spAutoFit/>
          </a:bodyPr>
          <a:lstStyle/>
          <a:p>
            <a:pPr algn="just">
              <a:lnSpc>
                <a:spcPct val="150000"/>
              </a:lnSpc>
              <a:spcAft>
                <a:spcPts val="800"/>
              </a:spcAft>
            </a:pPr>
            <a:r>
              <a:rPr lang="pl-PL" sz="1800" b="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2"/>
              </a:rPr>
              <a:t>Postanowienie Sądu Najwyższego - Izba Cywilna z dnia 17 czerwca 2021 r., II CSKP 106/21</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r>
              <a:rPr lang="pl-PL" sz="16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1. </a:t>
            </a:r>
            <a:r>
              <a:rPr lang="pl-PL" sz="16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Postępowania w tzw. sprawach działowych, czyli o dział spadku lub podział majątku wspólnego, nie muszą się toczyć „tylko raz” . Z ważnych powodów sądowy dział spadku (podział majątku wspólnego) może być ograniczony do części spadku (art. 1038 § 1 i § 2 KC, także w zw. z art. 567 § 3 KPC), a w dziale umownym takie ograniczenie przedmiotu działu może mieć miejsce nawet bez wystąpienia ważnych powodów (art. 1038 § 2 KC). </a:t>
            </a:r>
            <a:r>
              <a:rPr lang="pl-PL" sz="16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Ponadto, jeśli po dokonanym prawomocnie podziale majątku wspólnego </a:t>
            </a:r>
            <a:r>
              <a:rPr lang="pl-PL" sz="16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ujawnią się kolejne składniki majątkowe, nieobjęte pierwszym postępowaniem sądowym, możliwe jest przeprowadzenie podziału uzupełniającego. </a:t>
            </a:r>
            <a:r>
              <a:rPr lang="pl-PL" sz="16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Wnioskodawca może więc z ważnych powodów ograniczyć do pewnych składników pierwsze wystąpienie z wnioskiem o dział spadku (podział majątku wspólnego), a w razie nieintencjonalnego pominięcia części składników w pierwszym postępowaniu, ma możliwość wystąpienia z kolejnym wnioskiem, dotyczącym działu (podziału) pozostałych składników majątku będących nadal przedmiotem wspólnego prawa.</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ymbol zastępczy stopki 3">
            <a:extLst>
              <a:ext uri="{FF2B5EF4-FFF2-40B4-BE49-F238E27FC236}">
                <a16:creationId xmlns:a16="http://schemas.microsoft.com/office/drawing/2014/main" id="{CE89001B-A815-4916-BB4F-BF3582554533}"/>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20407383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971600" y="907797"/>
            <a:ext cx="7200800" cy="5652830"/>
          </a:xfrm>
          <a:prstGeom prst="rect">
            <a:avLst/>
          </a:prstGeom>
        </p:spPr>
        <p:txBody>
          <a:bodyPr wrap="square">
            <a:spAutoFit/>
          </a:bodyPr>
          <a:lstStyle/>
          <a:p>
            <a:pPr algn="just">
              <a:lnSpc>
                <a:spcPct val="150000"/>
              </a:lnSpc>
              <a:spcAft>
                <a:spcPts val="800"/>
              </a:spcAft>
            </a:pPr>
            <a:r>
              <a:rPr lang="pl-PL" sz="20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Zasadniczo dział sądowy powinien obejmować cały majątek spadkowy. Ważne powody mogą jednak przemawiać za odstąpieniem od tej zasady. </a:t>
            </a:r>
            <a:r>
              <a:rPr lang="pl-PL" sz="2000" b="1"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Wystąpienie takich powodów musi być skorelowane z niepowtarzalnymi okolicznościami danego stanu faktycznego. O ważnych powodach można mówić np. wtedy, gdy w skład spadku wchodzą przedmioty, co do których własności istnieje spór, albo gdy do spadku, oprócz gospodarstwa rolnego, które dziedziczą niektórzy spadkobiercy, wchodzą jeszcze inne przedmioty.</a:t>
            </a:r>
          </a:p>
          <a:p>
            <a:pPr algn="just">
              <a:lnSpc>
                <a:spcPct val="150000"/>
              </a:lnSpc>
              <a:spcAft>
                <a:spcPts val="800"/>
              </a:spcAft>
            </a:pP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t>
            </a:r>
            <a:r>
              <a:rPr lang="pl-PL" sz="2000" i="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E. Skowrońska-Bocian</a:t>
            </a: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r>
              <a:rPr lang="pl-PL" sz="2000" i="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J. Wierciński</a:t>
            </a: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w: </a:t>
            </a:r>
            <a:r>
              <a:rPr lang="pl-PL" sz="2000" i="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J. Gudowski</a:t>
            </a: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Komentarz KC, t. 6, 2017, art. 1038, </a:t>
            </a:r>
            <a:r>
              <a:rPr lang="pl-PL" sz="2000" dirty="0" err="1">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Nt</a:t>
            </a: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2). </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pl-PL" dirty="0"/>
              <a:t> </a:t>
            </a:r>
          </a:p>
        </p:txBody>
      </p:sp>
      <p:sp>
        <p:nvSpPr>
          <p:cNvPr id="3" name="Symbol zastępczy stopki 2">
            <a:extLst>
              <a:ext uri="{FF2B5EF4-FFF2-40B4-BE49-F238E27FC236}">
                <a16:creationId xmlns:a16="http://schemas.microsoft.com/office/drawing/2014/main" id="{5D27A958-2537-4359-BD7E-EC9DFEA3F975}"/>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19782078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259632" y="980728"/>
            <a:ext cx="6984776" cy="4866460"/>
          </a:xfrm>
          <a:prstGeom prst="rect">
            <a:avLst/>
          </a:prstGeom>
        </p:spPr>
        <p:txBody>
          <a:bodyPr wrap="square">
            <a:spAutoFit/>
          </a:bodyPr>
          <a:lstStyle/>
          <a:p>
            <a:pPr algn="just">
              <a:lnSpc>
                <a:spcPct val="150000"/>
              </a:lnSpc>
              <a:spcAft>
                <a:spcPts val="800"/>
              </a:spcAft>
            </a:pP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"Jeżeli w wyniku podziału nieruchomości dochodzi do utworzenia dwóch działek, spośród których jedna zawiera obszar niezbędny do korzystania ze znajdującego się na niej budynku, a druga znacznie większa zawiera część nienadającą się do inwestycji przez właściciela ze względu na przeznaczenie pod budownictwo wysokie o charakterze publicznym i ponadto ma utrudniony dojazd od ulicy, zachodzą przesłanki do wyłączenia tego nieużytecznego obszaru i dokonanie częściowego działu spadku" </a:t>
            </a:r>
          </a:p>
          <a:p>
            <a:pPr algn="just">
              <a:lnSpc>
                <a:spcPct val="150000"/>
              </a:lnSpc>
              <a:spcAft>
                <a:spcPts val="800"/>
              </a:spcAft>
            </a:pPr>
            <a:endPar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50000"/>
              </a:lnSpc>
              <a:spcAft>
                <a:spcPts val="800"/>
              </a:spcAft>
            </a:pP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(post. SN z 17.12.1999 r., </a:t>
            </a:r>
            <a:r>
              <a:rPr lang="pl-PL" sz="20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hlinkClick r:id="rId2"/>
              </a:rPr>
              <a:t>III CKN 502/98</a:t>
            </a: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r>
              <a:rPr lang="pl-PL" sz="2000" dirty="0" err="1">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Legalis</a:t>
            </a: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ymbol zastępczy stopki 2">
            <a:extLst>
              <a:ext uri="{FF2B5EF4-FFF2-40B4-BE49-F238E27FC236}">
                <a16:creationId xmlns:a16="http://schemas.microsoft.com/office/drawing/2014/main" id="{278559E1-92D8-4B30-B431-F280D4C39456}"/>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1994300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403648" y="0"/>
            <a:ext cx="7200800" cy="6827510"/>
          </a:xfrm>
          <a:prstGeom prst="rect">
            <a:avLst/>
          </a:prstGeom>
        </p:spPr>
        <p:txBody>
          <a:bodyPr wrap="square">
            <a:spAutoFit/>
          </a:bodyPr>
          <a:lstStyle/>
          <a:p>
            <a:pPr algn="just">
              <a:lnSpc>
                <a:spcPct val="150000"/>
              </a:lnSpc>
              <a:spcAft>
                <a:spcPts val="800"/>
              </a:spcAft>
            </a:pPr>
            <a:endPar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50000"/>
              </a:lnSpc>
              <a:spcAft>
                <a:spcPts val="800"/>
              </a:spcAft>
            </a:pPr>
            <a:endParaRPr lang="pl-PL" sz="2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50000"/>
              </a:lnSpc>
              <a:spcAft>
                <a:spcPts val="800"/>
              </a:spcAft>
            </a:pPr>
            <a:r>
              <a:rPr lang="pl-PL" sz="2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Istota działu spadku:</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przestaje istnieć spadek jako jedna masa majątkowa, </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ustaje wspólność majątku spadkowego – rozdysponowanie składnikami majątku spadkowego między spadkobierców, </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do majątku poszczególnych spadkobierców trafiają określone rzeczy i prawa należące do spadku (na wyłączność lub na zasadach współwłasności),</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mj-lt"/>
              <a:buAutoNum type="arabicPeriod"/>
            </a:pPr>
            <a:r>
              <a:rPr lang="pl-PL" sz="20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cel:</a:t>
            </a: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podział masy spadkowej na indywidualne schedy spadkowe spadkobierców.</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pl-PL" b="1" dirty="0"/>
          </a:p>
          <a:p>
            <a:pPr algn="just"/>
            <a:endParaRPr lang="pl-PL" b="1" dirty="0"/>
          </a:p>
          <a:p>
            <a:pPr algn="just"/>
            <a:endParaRPr lang="pl-PL" dirty="0"/>
          </a:p>
          <a:p>
            <a:pPr algn="ctr"/>
            <a:endParaRPr lang="pl-PL" dirty="0">
              <a:latin typeface="Cambria" pitchFamily="18" charset="0"/>
              <a:ea typeface="Cambria" pitchFamily="18" charset="0"/>
            </a:endParaRPr>
          </a:p>
        </p:txBody>
      </p:sp>
      <p:sp>
        <p:nvSpPr>
          <p:cNvPr id="3" name="Symbol zastępczy stopki 2">
            <a:extLst>
              <a:ext uri="{FF2B5EF4-FFF2-40B4-BE49-F238E27FC236}">
                <a16:creationId xmlns:a16="http://schemas.microsoft.com/office/drawing/2014/main" id="{9476A411-5FC8-4EE1-906E-BEACD213A1CB}"/>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4228181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475656" y="476672"/>
            <a:ext cx="6984776" cy="5789790"/>
          </a:xfrm>
          <a:prstGeom prst="rect">
            <a:avLst/>
          </a:prstGeom>
        </p:spPr>
        <p:txBody>
          <a:bodyPr wrap="square">
            <a:spAutoFit/>
          </a:bodyPr>
          <a:lstStyle/>
          <a:p>
            <a:pPr algn="just">
              <a:lnSpc>
                <a:spcPct val="150000"/>
              </a:lnSpc>
              <a:spcAft>
                <a:spcPts val="800"/>
              </a:spcAft>
            </a:pPr>
            <a:r>
              <a:rPr lang="pl-PL" sz="20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Pigułka z zakresu postępowania w przedmiocie działu spadku:</a:t>
            </a: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p>
          <a:p>
            <a:pPr algn="just">
              <a:lnSpc>
                <a:spcPct val="150000"/>
              </a:lnSpc>
              <a:spcAft>
                <a:spcPts val="800"/>
              </a:spcAft>
            </a:pP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tryb – postępowanie nieprocesowe, niesporne (pamiętamy o treści art. 13§2 k.p.c. – również w zakresie poprawnego formułowania zarzutów i wniosków w środkach odwoławczych) – art. 680 – 689 k.p.c.,</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wnioskodawca – spadkobierca, nabywca udziału spadkowego, wierzyciel spadkobiercy, </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uczestnicy – wszyscy spadkobiercy w konfiguracji wnioskodawca i uczestnicy – zgodnie z postanowieniem o stwierdzeniu nabycia spadku lub aktem poświadczenia dziedziczenia, </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ymbol zastępczy stopki 2">
            <a:extLst>
              <a:ext uri="{FF2B5EF4-FFF2-40B4-BE49-F238E27FC236}">
                <a16:creationId xmlns:a16="http://schemas.microsoft.com/office/drawing/2014/main" id="{3FD372FD-9979-48FB-96E6-FC21559BF683}"/>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33697504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619672" y="836712"/>
            <a:ext cx="6912768" cy="4985980"/>
          </a:xfrm>
          <a:prstGeom prst="rect">
            <a:avLst/>
          </a:prstGeom>
        </p:spPr>
        <p:txBody>
          <a:bodyPr wrap="square">
            <a:spAutoFit/>
          </a:bodyPr>
          <a:lstStyle/>
          <a:p>
            <a:pPr marL="342900" lvl="0" indent="-342900" algn="just">
              <a:lnSpc>
                <a:spcPct val="150000"/>
              </a:lnSpc>
              <a:buFont typeface="+mj-lt"/>
              <a:buAutoNum type="arabicPeriod" startAt="4"/>
            </a:pPr>
            <a:endPar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a:lnSpc>
                <a:spcPct val="150000"/>
              </a:lnSpc>
              <a:buFont typeface="+mj-lt"/>
              <a:buAutoNum type="arabicPeriod" startAt="4"/>
            </a:pP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właściwość rzeczowa i miejscowa Sądu – Sąd spadku – tj. Sąd Rejonowy właściwy ze względu na ostatnie miejsce zwykłego pobytu spadkodawcy – art. 39 k.p.c. i art. 628 k.p.c.,  lub na żądanie uczestnika zgłoszone nie później, niż na pierwszej rozprawie, Sąd w okręgu którego znajduje się spadek lub jego znaczna część – art. 683 k.p.c., </a:t>
            </a:r>
            <a:endParaRPr lang="pl-PL"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startAt="4"/>
            </a:pP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pismo inicjujące postępowanie – wniosek, </a:t>
            </a:r>
            <a:endParaRPr lang="pl-PL"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startAt="4"/>
            </a:pP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konieczność wskazania wartości przedmiot sporu – art. 19 k.p.c., </a:t>
            </a:r>
            <a:endParaRPr lang="pl-PL" sz="2000" dirty="0">
              <a:latin typeface="Calibri" panose="020F0502020204030204" pitchFamily="34" charset="0"/>
              <a:ea typeface="Calibri" panose="020F0502020204030204" pitchFamily="34" charset="0"/>
              <a:cs typeface="Times New Roman" panose="02020603050405020304" pitchFamily="18" charset="0"/>
            </a:endParaRPr>
          </a:p>
          <a:p>
            <a:endParaRPr lang="pl-PL" b="1" dirty="0"/>
          </a:p>
        </p:txBody>
      </p:sp>
      <p:sp>
        <p:nvSpPr>
          <p:cNvPr id="3" name="Symbol zastępczy stopki 2">
            <a:extLst>
              <a:ext uri="{FF2B5EF4-FFF2-40B4-BE49-F238E27FC236}">
                <a16:creationId xmlns:a16="http://schemas.microsoft.com/office/drawing/2014/main" id="{79BF01F6-7459-4A19-AB1A-ED998E76CD95}"/>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12325504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691680" y="889843"/>
            <a:ext cx="7056784" cy="4939814"/>
          </a:xfrm>
          <a:prstGeom prst="rect">
            <a:avLst/>
          </a:prstGeom>
        </p:spPr>
        <p:txBody>
          <a:bodyPr wrap="square">
            <a:spAutoFit/>
          </a:bodyPr>
          <a:lstStyle/>
          <a:p>
            <a:pPr marL="457200" lvl="0" indent="-457200" algn="just">
              <a:lnSpc>
                <a:spcPct val="150000"/>
              </a:lnSpc>
              <a:buFont typeface="+mj-lt"/>
              <a:buAutoNum type="arabicPeriod" startAt="7"/>
            </a:pPr>
            <a:r>
              <a:rPr lang="pl-PL"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opłata od wniosku – 500 zł lub 300 zł (w przypadku zgodnego projektu działu spadku) – art. 51 ustęp 1 </a:t>
            </a:r>
            <a:r>
              <a:rPr lang="pl-PL" dirty="0" err="1">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u.k.s.c</a:t>
            </a:r>
            <a:r>
              <a:rPr lang="pl-PL"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albo 1 000 zł lub 600 zł (w przypadku zgodnego projektu działu spadku) jeżeli wniosek połączony jest ze zniesieniem współwłasności – art. 51 ustęp </a:t>
            </a:r>
            <a:r>
              <a:rPr lang="pl-PL" dirty="0" err="1">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u.k.s.c</a:t>
            </a:r>
            <a:r>
              <a:rPr lang="pl-PL"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t>
            </a:r>
            <a:endParaRPr lang="pl-PL" dirty="0">
              <a:latin typeface="Calibri" panose="020F0502020204030204" pitchFamily="34" charset="0"/>
              <a:ea typeface="Calibri" panose="020F0502020204030204" pitchFamily="34" charset="0"/>
              <a:cs typeface="Times New Roman" panose="02020603050405020304" pitchFamily="18" charset="0"/>
            </a:endParaRPr>
          </a:p>
          <a:p>
            <a:pPr marL="457200" lvl="0" indent="-457200" algn="just">
              <a:lnSpc>
                <a:spcPct val="150000"/>
              </a:lnSpc>
              <a:buFont typeface="+mj-lt"/>
              <a:buAutoNum type="arabicPeriod" startAt="7"/>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brak terminu ustawowego na dokonanie działu spadku, brak okresu przedawnienia roszczenia o dział, </a:t>
            </a:r>
            <a:endParaRPr lang="pl-PL" dirty="0">
              <a:latin typeface="Calibri" panose="020F0502020204030204" pitchFamily="34" charset="0"/>
              <a:ea typeface="Calibri" panose="020F0502020204030204" pitchFamily="34" charset="0"/>
              <a:cs typeface="Times New Roman" panose="02020603050405020304" pitchFamily="18" charset="0"/>
            </a:endParaRPr>
          </a:p>
          <a:p>
            <a:pPr marL="457200" lvl="0" indent="-457200" algn="just">
              <a:lnSpc>
                <a:spcPct val="150000"/>
              </a:lnSpc>
              <a:buFont typeface="+mj-lt"/>
              <a:buAutoNum type="arabicPeriod" startAt="7"/>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odpowiednio stosujemy przepisy dotyczące zniesienia współwłasności – zgodnie z art. 688 k.p.c. oraz bierzemy pod uwagę przepisy k.p.c. jako dopełniającą się całość,</a:t>
            </a:r>
            <a:endParaRPr lang="pl-PL" dirty="0">
              <a:latin typeface="Calibri" panose="020F0502020204030204" pitchFamily="34" charset="0"/>
              <a:ea typeface="Calibri" panose="020F0502020204030204" pitchFamily="34" charset="0"/>
              <a:cs typeface="Times New Roman" panose="02020603050405020304" pitchFamily="18" charset="0"/>
            </a:endParaRPr>
          </a:p>
          <a:p>
            <a:pPr marL="457200" lvl="0" indent="-457200" algn="just">
              <a:lnSpc>
                <a:spcPct val="150000"/>
              </a:lnSpc>
              <a:buFont typeface="+mj-lt"/>
              <a:buAutoNum type="arabicPeriod" startAt="7"/>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forma orzeczenia kończącego postępowanie – postanowienie (co do istoty sprawy).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pl-PL" b="1" dirty="0"/>
          </a:p>
        </p:txBody>
      </p:sp>
      <p:sp>
        <p:nvSpPr>
          <p:cNvPr id="3" name="Symbol zastępczy stopki 2">
            <a:extLst>
              <a:ext uri="{FF2B5EF4-FFF2-40B4-BE49-F238E27FC236}">
                <a16:creationId xmlns:a16="http://schemas.microsoft.com/office/drawing/2014/main" id="{07674FEB-DBCF-4BF2-BBFF-39447F12D87B}"/>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23447982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259632" y="764704"/>
            <a:ext cx="7632848" cy="6309420"/>
          </a:xfrm>
          <a:prstGeom prst="rect">
            <a:avLst/>
          </a:prstGeom>
        </p:spPr>
        <p:txBody>
          <a:bodyPr wrap="square">
            <a:spAutoFit/>
          </a:bodyPr>
          <a:lstStyle/>
          <a:p>
            <a:pPr algn="just">
              <a:lnSpc>
                <a:spcPct val="150000"/>
              </a:lnSpc>
            </a:pPr>
            <a:r>
              <a:rPr lang="pl-PL" sz="20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Uczestnikami postępowania działowego są spadkobiercy i nabywcy udziałów spadkowych; nie są nimi wierzyciele spadku. W postanowieniu o dziale spadku sąd nie orzeka o spłacie długów.</a:t>
            </a:r>
          </a:p>
          <a:p>
            <a:pPr algn="just">
              <a:lnSpc>
                <a:spcPct val="150000"/>
              </a:lnSpc>
            </a:pPr>
            <a:endParaRPr lang="pl-PL" sz="2000" b="1" dirty="0">
              <a:solidFill>
                <a:srgbClr val="212529"/>
              </a:solidFill>
              <a:latin typeface="Calibri" panose="020F0502020204030204" pitchFamily="34" charset="0"/>
              <a:ea typeface="Times New Roman" panose="02020603050405020304" pitchFamily="18" charset="0"/>
              <a:cs typeface="Calibri" panose="020F0502020204030204" pitchFamily="34" charset="0"/>
            </a:endParaRPr>
          </a:p>
          <a:p>
            <a:pPr algn="just">
              <a:lnSpc>
                <a:spcPct val="150000"/>
              </a:lnSpc>
            </a:pPr>
            <a:r>
              <a:rPr lang="pl-PL" sz="20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(post. SN z 26.1.1972 r., </a:t>
            </a:r>
            <a:r>
              <a:rPr lang="pl-PL" sz="2000" b="1"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hlinkClick r:id="rId2"/>
              </a:rPr>
              <a:t>III CRN 477/71</a:t>
            </a:r>
            <a:r>
              <a:rPr lang="pl-PL" sz="20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r>
              <a:rPr lang="pl-PL" sz="2000" b="1" dirty="0" err="1">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Legalis</a:t>
            </a:r>
            <a:r>
              <a:rPr lang="pl-PL" sz="20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t>
            </a:r>
          </a:p>
          <a:p>
            <a:pPr algn="just">
              <a:lnSpc>
                <a:spcPct val="150000"/>
              </a:lnSpc>
            </a:pPr>
            <a:endParaRPr lang="pl-PL" sz="2000" b="1" dirty="0">
              <a:solidFill>
                <a:srgbClr val="212529"/>
              </a:solidFill>
              <a:latin typeface="Calibri" panose="020F0502020204030204" pitchFamily="34" charset="0"/>
              <a:ea typeface="Calibri" panose="020F0502020204030204" pitchFamily="34" charset="0"/>
              <a:cs typeface="Calibri" panose="020F0502020204030204" pitchFamily="34" charset="0"/>
            </a:endParaRPr>
          </a:p>
          <a:p>
            <a:pPr algn="ctr">
              <a:lnSpc>
                <a:spcPct val="150000"/>
              </a:lnSpc>
              <a:spcAft>
                <a:spcPts val="800"/>
              </a:spcAft>
            </a:pPr>
            <a:r>
              <a:rPr lang="pl-PL"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Art. 13§2 k.p.c.</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Przepisy o procesie stosuje się odpowiednio do innych rodzajów postępowań unormowanych w niniejszym kodeksie, chyba że przepisy szczególne stanowią inaczej.</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pl-PL" dirty="0">
              <a:latin typeface="Cambria" pitchFamily="18" charset="0"/>
              <a:ea typeface="Cambria" pitchFamily="18" charset="0"/>
            </a:endParaRPr>
          </a:p>
        </p:txBody>
      </p:sp>
      <p:sp>
        <p:nvSpPr>
          <p:cNvPr id="3" name="Symbol zastępczy stopki 2">
            <a:extLst>
              <a:ext uri="{FF2B5EF4-FFF2-40B4-BE49-F238E27FC236}">
                <a16:creationId xmlns:a16="http://schemas.microsoft.com/office/drawing/2014/main" id="{054F25F6-2023-4E46-B42E-2920F0E57180}"/>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35393519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331640" y="764704"/>
            <a:ext cx="7560840" cy="5375831"/>
          </a:xfrm>
          <a:prstGeom prst="rect">
            <a:avLst/>
          </a:prstGeom>
        </p:spPr>
        <p:txBody>
          <a:bodyPr wrap="square">
            <a:spAutoFit/>
          </a:bodyPr>
          <a:lstStyle/>
          <a:p>
            <a:pPr lvl="0" algn="just"/>
            <a:r>
              <a:rPr lang="pl-PL" sz="2000" b="1" dirty="0">
                <a:latin typeface="Calibri" panose="020F0502020204030204" pitchFamily="34" charset="0"/>
                <a:ea typeface="Calibri" panose="020F0502020204030204" pitchFamily="34" charset="0"/>
                <a:cs typeface="Calibri" panose="020F0502020204030204" pitchFamily="34" charset="0"/>
              </a:rPr>
              <a:t>Dział spadku – od czego zacząć?</a:t>
            </a:r>
          </a:p>
          <a:p>
            <a:pPr lvl="0" algn="just"/>
            <a:endParaRPr lang="pl-PL" sz="2000" dirty="0">
              <a:latin typeface="Calibri" panose="020F0502020204030204" pitchFamily="34" charset="0"/>
              <a:ea typeface="Calibri" panose="020F0502020204030204" pitchFamily="34" charset="0"/>
              <a:cs typeface="Calibri" panose="020F0502020204030204" pitchFamily="34" charset="0"/>
            </a:endParaRPr>
          </a:p>
          <a:p>
            <a:pPr algn="ctr">
              <a:lnSpc>
                <a:spcPct val="150000"/>
              </a:lnSpc>
              <a:spcAft>
                <a:spcPts val="800"/>
              </a:spcAft>
            </a:pPr>
            <a:r>
              <a:rPr lang="pl-PL" sz="2000" b="1"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Art. 680§1 k.p.c.</a:t>
            </a:r>
            <a:endParaRPr lang="pl-PL" sz="20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50000"/>
              </a:lnSpc>
              <a:spcAft>
                <a:spcPts val="800"/>
              </a:spcAft>
            </a:pPr>
            <a:r>
              <a:rPr lang="pl-PL" sz="2000"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We wniosku o dział spadku należy powołać </a:t>
            </a:r>
            <a:r>
              <a:rPr lang="pl-PL" sz="2000" b="1" u="sng"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postanowienie o stwierdzeniu nabycia spadku albo zarejestrowany akt poświadczenia dziedziczenia oraz spis inwentarza</a:t>
            </a:r>
            <a:r>
              <a:rPr lang="pl-PL" sz="2000"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 jak również podać, jakie spadkodawca sporządził testamenty, gdzie zostały złożone i gdzie się znajdują. </a:t>
            </a:r>
            <a:r>
              <a:rPr lang="pl-PL" sz="2000" b="1" i="1"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Jeżeli spis inwentarza nie został sporządzony, należy we wniosku wskazać majątek, który ma być przedmiotem działu</a:t>
            </a:r>
            <a:r>
              <a:rPr lang="pl-PL" sz="2000"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a:t>
            </a:r>
            <a:endParaRPr lang="pl-PL" sz="2000" dirty="0">
              <a:effectLst/>
              <a:latin typeface="Calibri" panose="020F0502020204030204" pitchFamily="34" charset="0"/>
              <a:ea typeface="Calibri" panose="020F0502020204030204" pitchFamily="34" charset="0"/>
              <a:cs typeface="Calibri" panose="020F0502020204030204" pitchFamily="34" charset="0"/>
            </a:endParaRPr>
          </a:p>
          <a:p>
            <a:pPr lvl="0" algn="just"/>
            <a:endParaRPr lang="pl-PL" sz="2000" dirty="0">
              <a:latin typeface="Calibri" panose="020F0502020204030204" pitchFamily="34" charset="0"/>
              <a:ea typeface="Calibri" panose="020F0502020204030204" pitchFamily="34" charset="0"/>
              <a:cs typeface="Calibri" panose="020F0502020204030204" pitchFamily="34" charset="0"/>
            </a:endParaRPr>
          </a:p>
          <a:p>
            <a:pPr lvl="0" algn="just"/>
            <a:r>
              <a:rPr lang="pl-PL" sz="2000" b="1" dirty="0">
                <a:latin typeface="Calibri" panose="020F0502020204030204" pitchFamily="34" charset="0"/>
                <a:ea typeface="Calibri" panose="020F0502020204030204" pitchFamily="34" charset="0"/>
                <a:cs typeface="Calibri" panose="020F0502020204030204" pitchFamily="34" charset="0"/>
              </a:rPr>
              <a:t>Co musimy mieć?</a:t>
            </a:r>
          </a:p>
          <a:p>
            <a:pPr marL="342900" lvl="0" indent="-342900" algn="just">
              <a:buAutoNum type="arabicPeriod"/>
            </a:pPr>
            <a:r>
              <a:rPr lang="pl-PL" sz="2000" dirty="0">
                <a:latin typeface="Calibri" panose="020F0502020204030204" pitchFamily="34" charset="0"/>
                <a:ea typeface="Calibri" panose="020F0502020204030204" pitchFamily="34" charset="0"/>
                <a:cs typeface="Calibri" panose="020F0502020204030204" pitchFamily="34" charset="0"/>
              </a:rPr>
              <a:t>postanowienie o stwierdzeniu nabycia spadku (prawomocne), </a:t>
            </a:r>
          </a:p>
          <a:p>
            <a:pPr marL="342900" lvl="0" indent="-342900" algn="just">
              <a:buAutoNum type="arabicPeriod"/>
            </a:pPr>
            <a:r>
              <a:rPr lang="pl-PL" sz="2000" dirty="0">
                <a:latin typeface="Calibri" panose="020F0502020204030204" pitchFamily="34" charset="0"/>
                <a:ea typeface="Calibri" panose="020F0502020204030204" pitchFamily="34" charset="0"/>
                <a:cs typeface="Calibri" panose="020F0502020204030204" pitchFamily="34" charset="0"/>
              </a:rPr>
              <a:t>akt poświadczenia dziedziczenia (zarejestrowany). </a:t>
            </a:r>
          </a:p>
        </p:txBody>
      </p:sp>
      <p:sp>
        <p:nvSpPr>
          <p:cNvPr id="3" name="Symbol zastępczy stopki 2">
            <a:extLst>
              <a:ext uri="{FF2B5EF4-FFF2-40B4-BE49-F238E27FC236}">
                <a16:creationId xmlns:a16="http://schemas.microsoft.com/office/drawing/2014/main" id="{D958A26C-AF5B-49D4-8C77-8AFD7F8F1323}"/>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37203408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043608" y="1028343"/>
            <a:ext cx="7272808" cy="646331"/>
          </a:xfrm>
          <a:prstGeom prst="rect">
            <a:avLst/>
          </a:prstGeom>
        </p:spPr>
        <p:txBody>
          <a:bodyPr wrap="square">
            <a:spAutoFit/>
          </a:bodyPr>
          <a:lstStyle/>
          <a:p>
            <a:endParaRPr lang="pl-PL" b="1" dirty="0"/>
          </a:p>
          <a:p>
            <a:endParaRPr lang="pl-PL" b="1" dirty="0"/>
          </a:p>
        </p:txBody>
      </p:sp>
      <p:sp>
        <p:nvSpPr>
          <p:cNvPr id="3" name="Symbol zastępczy stopki 2">
            <a:extLst>
              <a:ext uri="{FF2B5EF4-FFF2-40B4-BE49-F238E27FC236}">
                <a16:creationId xmlns:a16="http://schemas.microsoft.com/office/drawing/2014/main" id="{F5335044-B516-40E6-8377-BD3372613065}"/>
              </a:ext>
            </a:extLst>
          </p:cNvPr>
          <p:cNvSpPr>
            <a:spLocks noGrp="1"/>
          </p:cNvSpPr>
          <p:nvPr>
            <p:ph type="ftr" sz="quarter" idx="11"/>
          </p:nvPr>
        </p:nvSpPr>
        <p:spPr/>
        <p:txBody>
          <a:bodyPr/>
          <a:lstStyle/>
          <a:p>
            <a:r>
              <a:rPr lang="pl-PL"/>
              <a:t>kontakt@adwokat-cichocka.pl</a:t>
            </a:r>
          </a:p>
        </p:txBody>
      </p:sp>
      <p:sp>
        <p:nvSpPr>
          <p:cNvPr id="5" name="pole tekstowe 4">
            <a:extLst>
              <a:ext uri="{FF2B5EF4-FFF2-40B4-BE49-F238E27FC236}">
                <a16:creationId xmlns:a16="http://schemas.microsoft.com/office/drawing/2014/main" id="{CAD211E8-DAE6-8A9E-99BA-886786348A8B}"/>
              </a:ext>
            </a:extLst>
          </p:cNvPr>
          <p:cNvSpPr txBox="1"/>
          <p:nvPr/>
        </p:nvSpPr>
        <p:spPr>
          <a:xfrm>
            <a:off x="1259632" y="404665"/>
            <a:ext cx="7416824" cy="4712572"/>
          </a:xfrm>
          <a:prstGeom prst="rect">
            <a:avLst/>
          </a:prstGeom>
          <a:noFill/>
        </p:spPr>
        <p:txBody>
          <a:bodyPr wrap="square">
            <a:spAutoFit/>
          </a:bodyPr>
          <a:lstStyle/>
          <a:p>
            <a:pPr algn="ctr">
              <a:lnSpc>
                <a:spcPct val="150000"/>
              </a:lnSpc>
              <a:spcAft>
                <a:spcPts val="800"/>
              </a:spcAft>
            </a:pPr>
            <a:endParaRPr lang="pl-PL" sz="20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endParaRPr>
          </a:p>
          <a:p>
            <a:pPr algn="ctr">
              <a:lnSpc>
                <a:spcPct val="150000"/>
              </a:lnSpc>
              <a:spcAft>
                <a:spcPts val="800"/>
              </a:spcAft>
            </a:pPr>
            <a:endParaRPr lang="pl-PL" sz="2000" b="1" dirty="0">
              <a:solidFill>
                <a:srgbClr val="212529"/>
              </a:solidFill>
              <a:latin typeface="Calibri" panose="020F0502020204030204" pitchFamily="34" charset="0"/>
              <a:ea typeface="Times New Roman" panose="02020603050405020304" pitchFamily="18" charset="0"/>
              <a:cs typeface="Calibri" panose="020F0502020204030204" pitchFamily="34" charset="0"/>
            </a:endParaRPr>
          </a:p>
          <a:p>
            <a:pPr algn="ctr">
              <a:lnSpc>
                <a:spcPct val="150000"/>
              </a:lnSpc>
              <a:spcAft>
                <a:spcPts val="800"/>
              </a:spcAft>
            </a:pPr>
            <a:r>
              <a:rPr lang="pl-PL" sz="20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Art. 681 k.p.c.</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Jeżeli stwierdzenie nabycia spadku jeszcze nie nastąpiło i nie został sporządzony zarejestrowany akt poświadczenia dziedziczenia, </a:t>
            </a:r>
            <a:r>
              <a:rPr lang="pl-PL" sz="20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postanowienie o stwierdzeniu nabycia spadku wydaje sąd w toku postępowania działowego</a:t>
            </a: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stosując przepisy rozdziału 8.</a:t>
            </a:r>
          </a:p>
          <a:p>
            <a:pPr algn="just">
              <a:lnSpc>
                <a:spcPct val="150000"/>
              </a:lnSpc>
              <a:spcAft>
                <a:spcPts val="800"/>
              </a:spcAft>
            </a:pPr>
            <a:endParaRPr lang="pl-PL" sz="2000" dirty="0">
              <a:solidFill>
                <a:srgbClr val="212529"/>
              </a:solidFill>
              <a:latin typeface="Calibri" panose="020F0502020204030204" pitchFamily="34" charset="0"/>
              <a:ea typeface="Calibri" panose="020F0502020204030204" pitchFamily="34" charset="0"/>
              <a:cs typeface="Calibri" panose="020F0502020204030204" pitchFamily="34" charset="0"/>
            </a:endParaRPr>
          </a:p>
          <a:p>
            <a:pPr algn="just">
              <a:lnSpc>
                <a:spcPct val="150000"/>
              </a:lnSpc>
              <a:spcAft>
                <a:spcPts val="800"/>
              </a:spcAft>
            </a:pP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305368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485097" y="188640"/>
            <a:ext cx="7335375" cy="6078587"/>
          </a:xfrm>
          <a:prstGeom prst="rect">
            <a:avLst/>
          </a:prstGeom>
        </p:spPr>
        <p:txBody>
          <a:bodyPr wrap="square">
            <a:spAutoFit/>
          </a:bodyPr>
          <a:lstStyle/>
          <a:p>
            <a:pPr algn="just">
              <a:lnSpc>
                <a:spcPct val="150000"/>
              </a:lnSpc>
              <a:spcAft>
                <a:spcPts val="800"/>
              </a:spcAft>
            </a:pPr>
            <a:r>
              <a:rPr lang="pl-PL" sz="1800" b="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2"/>
              </a:rPr>
              <a:t>Postanowienie Sądu Najwyższego - Izba Cywilna z dnia 24 października 1995 r., II CRN 133/95</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b="1"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Zgłoszenie w jednym wniosku żądań stwierdzenia nabycia spadku i jego działu, a także zniesienia współwłasności, stanowi kumulację roszczeń dopuszczalną na gruncie postępowania nieprocesowego na podstawie art. 191 w związku z art. 13 § 2 KPC. Jest jednak oczywiste, że dział spadku (i związane z nim zniesienie współwłasności) może nastąpić dopiero po uprawomocnieniu się orzeczenia o stwierdzeniu jego nabycia (art. 521 § 1 KPC oraz art. 1025 § 2 KC). </a:t>
            </a: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Żądanie stwierdzenia nabycia spadku podlegało rozstrzygnięciu w pierwszej kolejności - w postanowieniu częściowym - a następnie, w postanowieniu końcowym, żądanie działu oraz zniesienia współwłasności.</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l-PL" b="1" dirty="0"/>
          </a:p>
        </p:txBody>
      </p:sp>
      <p:sp>
        <p:nvSpPr>
          <p:cNvPr id="3" name="Symbol zastępczy stopki 2">
            <a:extLst>
              <a:ext uri="{FF2B5EF4-FFF2-40B4-BE49-F238E27FC236}">
                <a16:creationId xmlns:a16="http://schemas.microsoft.com/office/drawing/2014/main" id="{B7A6B601-F300-4328-8D9D-B303CB47CCB1}"/>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7301214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485097" y="620688"/>
            <a:ext cx="7335375" cy="4724370"/>
          </a:xfrm>
          <a:prstGeom prst="rect">
            <a:avLst/>
          </a:prstGeom>
        </p:spPr>
        <p:txBody>
          <a:bodyPr wrap="square">
            <a:spAutoFit/>
          </a:bodyPr>
          <a:lstStyle/>
          <a:p>
            <a:pPr algn="just">
              <a:lnSpc>
                <a:spcPct val="150000"/>
              </a:lnSpc>
              <a:spcAft>
                <a:spcPts val="800"/>
              </a:spcAft>
            </a:pPr>
            <a:endParaRPr lang="pl-PL" sz="1800" b="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2"/>
            </a:endParaRPr>
          </a:p>
          <a:p>
            <a:pPr algn="just">
              <a:lnSpc>
                <a:spcPct val="150000"/>
              </a:lnSpc>
              <a:spcAft>
                <a:spcPts val="800"/>
              </a:spcAft>
            </a:pPr>
            <a:endParaRPr lang="pl-PL" b="1" u="sng" dirty="0">
              <a:solidFill>
                <a:srgbClr val="0000FF"/>
              </a:solidFill>
              <a:latin typeface="Calibri" panose="020F0502020204030204" pitchFamily="34" charset="0"/>
              <a:ea typeface="Times New Roman" panose="02020603050405020304" pitchFamily="18" charset="0"/>
              <a:cs typeface="Calibri" panose="020F0502020204030204" pitchFamily="34" charset="0"/>
              <a:hlinkClick r:id="rId2"/>
            </a:endParaRPr>
          </a:p>
          <a:p>
            <a:pPr algn="just">
              <a:lnSpc>
                <a:spcPct val="150000"/>
              </a:lnSpc>
              <a:spcAft>
                <a:spcPts val="800"/>
              </a:spcAft>
            </a:pPr>
            <a:r>
              <a:rPr lang="pl-PL" sz="1800" b="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2"/>
              </a:rPr>
              <a:t>Uchwała Sądu Najwyższego - Izba Cywilna z dnia 26 października 2023 r., III CZP 18/23</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Stwierdzenie nabycia spadku na podstawie art. 681 KPC </a:t>
            </a:r>
            <a:r>
              <a:rPr lang="pl-PL" sz="1800" b="1"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może dotyczyć także spadkobierców, którzy zmarli po wszczęciu postępowania o dział spadku.</a:t>
            </a:r>
            <a:endParaRPr lang="pl-PL" sz="1800" b="1"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pl-PL" b="1" dirty="0"/>
          </a:p>
        </p:txBody>
      </p:sp>
      <p:sp>
        <p:nvSpPr>
          <p:cNvPr id="3" name="Symbol zastępczy stopki 2">
            <a:extLst>
              <a:ext uri="{FF2B5EF4-FFF2-40B4-BE49-F238E27FC236}">
                <a16:creationId xmlns:a16="http://schemas.microsoft.com/office/drawing/2014/main" id="{8D0C2B7A-30B9-4B4C-B718-99D0877CF0FA}"/>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3332655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403648" y="116632"/>
            <a:ext cx="7416824" cy="6596678"/>
          </a:xfrm>
          <a:prstGeom prst="rect">
            <a:avLst/>
          </a:prstGeom>
        </p:spPr>
        <p:txBody>
          <a:bodyPr wrap="square">
            <a:spAutoFit/>
          </a:bodyPr>
          <a:lstStyle/>
          <a:p>
            <a:pPr algn="just">
              <a:lnSpc>
                <a:spcPct val="150000"/>
              </a:lnSpc>
              <a:spcAft>
                <a:spcPts val="800"/>
              </a:spcAft>
            </a:pPr>
            <a:r>
              <a:rPr lang="pl-PL" sz="1800" b="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2"/>
              </a:rPr>
              <a:t>Postanowienie Sądu Najwyższego - Izba Cywilna z dnia 26 lutego 1999 r., II CKN 180/98</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b="1"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Ratio legis przepisu art. 681 KPC polega między innymi na tym, aby dział spadku obejmował cały spadek i wszystkich spadkobierców, w tym także następców prawnych tych ze spadkobierców, którzy zmarli w toku postępowania działowego.</a:t>
            </a:r>
            <a:endParaRPr lang="pl-PL"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Przepis dotyczy sytuacji, kiedy nie nastąpiło stwierdzenie nabycia spadku ani nie został sporządzony zarejestrowany akt poświadczenia dziedziczenia, a wniesiony został od razu wniosek o dział spadku. </a:t>
            </a:r>
            <a:r>
              <a:rPr lang="pl-PL" sz="1800" b="1"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 takim wypadku zbędne jest składanie osobnego wniosku, wniosek o dział spadku zawiera bowiem w sobie implicite żądanie stwierdzenia nabycia spadku</a:t>
            </a: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Dotyczy to także stwierdzenia nabycia spadku po spadkobiercach spadkobierców, którzy zmarli przed dokonaniem działu spadku.</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pl-PL" dirty="0">
              <a:latin typeface="Cambria" pitchFamily="18" charset="0"/>
              <a:ea typeface="Cambria" pitchFamily="18" charset="0"/>
            </a:endParaRPr>
          </a:p>
        </p:txBody>
      </p:sp>
      <p:sp>
        <p:nvSpPr>
          <p:cNvPr id="3" name="Symbol zastępczy stopki 2">
            <a:extLst>
              <a:ext uri="{FF2B5EF4-FFF2-40B4-BE49-F238E27FC236}">
                <a16:creationId xmlns:a16="http://schemas.microsoft.com/office/drawing/2014/main" id="{15A0ED72-F1C1-4D74-8C5E-722C1511B68C}"/>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2540515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259632" y="188640"/>
            <a:ext cx="7272808" cy="6355586"/>
          </a:xfrm>
          <a:prstGeom prst="rect">
            <a:avLst/>
          </a:prstGeom>
        </p:spPr>
        <p:txBody>
          <a:bodyPr wrap="square">
            <a:spAutoFit/>
          </a:bodyPr>
          <a:lstStyle/>
          <a:p>
            <a:pPr algn="just">
              <a:lnSpc>
                <a:spcPct val="150000"/>
              </a:lnSpc>
              <a:spcAft>
                <a:spcPts val="800"/>
              </a:spcAft>
            </a:pP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 wypadku, o którym mowa w przepisie, </a:t>
            </a:r>
            <a:r>
              <a:rPr lang="pl-PL" sz="1800" b="1"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sąd dokonuje stwierdzenia nabycia spadku w osobnym postanowieniu, które, jako orzeczenie rozstrzygające co do istoty sprawy, podlega zaskarżeniu apelacją </a:t>
            </a: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t>
            </a:r>
            <a:r>
              <a:rPr lang="pl-PL" sz="1800" b="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hlinkClick r:id="rId2"/>
              </a:rPr>
              <a:t>art. 518</a:t>
            </a: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KPC) </a:t>
            </a:r>
            <a:r>
              <a:rPr lang="pl-PL" sz="1800" b="1"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i skargą kasacyjną </a:t>
            </a: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t>
            </a:r>
            <a:r>
              <a:rPr lang="pl-PL" sz="1800" b="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hlinkClick r:id="rId3"/>
              </a:rPr>
              <a:t>art. 519</a:t>
            </a:r>
            <a:r>
              <a:rPr lang="pl-PL" sz="1800" b="1" u="sng"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hlinkClick r:id="rId3"/>
              </a:rPr>
              <a:t>1</a:t>
            </a:r>
            <a:r>
              <a:rPr lang="pl-PL" sz="1800" b="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hlinkClick r:id="rId3"/>
              </a:rPr>
              <a:t> § 4 pkt 3</a:t>
            </a: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KPC).</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Zgłoszenie w jednym wniosku żądań stwierdzenia nabycia spadku i jego działu, a także zniesienia współwłasności, stanowi kumulację roszczeń dopuszczalną na gruncie postępowania nieprocesowego na podstawie </a:t>
            </a:r>
            <a:r>
              <a:rPr lang="pl-PL" sz="1800" b="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hlinkClick r:id="rId4"/>
              </a:rPr>
              <a:t>art. 191</a:t>
            </a: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w zw. z </a:t>
            </a:r>
            <a:r>
              <a:rPr lang="pl-PL" sz="1800" b="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hlinkClick r:id="rId5"/>
              </a:rPr>
              <a:t>art. 13 § 2</a:t>
            </a: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(por. także </a:t>
            </a:r>
            <a:r>
              <a:rPr lang="pl-PL" sz="1800" b="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hlinkClick r:id="rId6"/>
              </a:rPr>
              <a:t>art. 688</a:t>
            </a: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i </a:t>
            </a:r>
            <a:r>
              <a:rPr lang="pl-PL" sz="1800" b="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hlinkClick r:id="rId7"/>
              </a:rPr>
              <a:t>689</a:t>
            </a: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KPC). Dział spadku (i związane z nim zniesienie współwłasności) może jednak nastąpić dopiero po uprawomocnieniu się orzeczenia o stwierdzeniu jego nabycia (</a:t>
            </a:r>
            <a:r>
              <a:rPr lang="pl-PL" sz="1800" b="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hlinkClick r:id="rId8"/>
              </a:rPr>
              <a:t>art. 521 § 1</a:t>
            </a: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KPC oraz </a:t>
            </a:r>
            <a:r>
              <a:rPr lang="pl-PL" sz="1800" b="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hlinkClick r:id="rId9"/>
              </a:rPr>
              <a:t>art. 1025 § 2</a:t>
            </a: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KC) (post. SN z 24.10.1995 r., </a:t>
            </a:r>
            <a:r>
              <a:rPr lang="pl-PL" sz="1800" b="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hlinkClick r:id="rId10"/>
              </a:rPr>
              <a:t>II CRN 133/95</a:t>
            </a: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r>
              <a:rPr lang="pl-PL" sz="1800" b="1" dirty="0" err="1">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Legalis</a:t>
            </a: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Tak: </a:t>
            </a: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Art. 681 KPC Zieliński 2024, wyd. 12/Zieliński/Flaga-</a:t>
            </a:r>
            <a:r>
              <a:rPr lang="pl-PL" sz="1800" b="1" dirty="0" err="1">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Gieruszyńska</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lvl="0"/>
            <a:endParaRPr lang="pl-PL" dirty="0"/>
          </a:p>
          <a:p>
            <a:r>
              <a:rPr lang="pl-PL" dirty="0"/>
              <a:t> </a:t>
            </a:r>
          </a:p>
        </p:txBody>
      </p:sp>
      <p:sp>
        <p:nvSpPr>
          <p:cNvPr id="3" name="Symbol zastępczy stopki 2">
            <a:extLst>
              <a:ext uri="{FF2B5EF4-FFF2-40B4-BE49-F238E27FC236}">
                <a16:creationId xmlns:a16="http://schemas.microsoft.com/office/drawing/2014/main" id="{3FB19A95-0E1C-4D2A-9134-5A44B4D52528}"/>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2998186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475656" y="620688"/>
            <a:ext cx="7416824" cy="4370427"/>
          </a:xfrm>
          <a:prstGeom prst="rect">
            <a:avLst/>
          </a:prstGeom>
        </p:spPr>
        <p:txBody>
          <a:bodyPr wrap="square">
            <a:spAutoFit/>
          </a:bodyPr>
          <a:lstStyle/>
          <a:p>
            <a:endParaRPr lang="pl-PL" b="1" dirty="0"/>
          </a:p>
          <a:p>
            <a:endParaRPr lang="pl-PL" b="1" dirty="0"/>
          </a:p>
          <a:p>
            <a:endParaRPr lang="pl-PL" b="1" dirty="0"/>
          </a:p>
          <a:p>
            <a:r>
              <a:rPr lang="pl-PL" sz="2400" b="1" dirty="0"/>
              <a:t>Pamiętajmy:</a:t>
            </a:r>
          </a:p>
          <a:p>
            <a:endParaRPr lang="pl-PL" b="1" dirty="0"/>
          </a:p>
          <a:p>
            <a:pPr algn="ctr">
              <a:lnSpc>
                <a:spcPct val="150000"/>
              </a:lnSpc>
              <a:spcAft>
                <a:spcPts val="800"/>
              </a:spcAft>
            </a:pPr>
            <a:r>
              <a:rPr lang="pl-PL" sz="2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Dział spadku nie jest obligatoryjny!</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pl-PL" sz="2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Stan współwłasności może trwać w nieskończoność.</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pl-PL" sz="2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Roszczenie o dokonanie działu spadku nie podlega przedawnieniu.</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pl-PL" b="1" dirty="0">
              <a:latin typeface="Cambria" pitchFamily="18" charset="0"/>
              <a:ea typeface="Cambria" pitchFamily="18" charset="0"/>
            </a:endParaRPr>
          </a:p>
        </p:txBody>
      </p:sp>
      <p:sp>
        <p:nvSpPr>
          <p:cNvPr id="3" name="Symbol zastępczy stopki 2">
            <a:extLst>
              <a:ext uri="{FF2B5EF4-FFF2-40B4-BE49-F238E27FC236}">
                <a16:creationId xmlns:a16="http://schemas.microsoft.com/office/drawing/2014/main" id="{CA43AD26-94E8-46E5-9CE9-0CD2AF005C47}"/>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17600098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403648" y="620688"/>
            <a:ext cx="7056784" cy="5704126"/>
          </a:xfrm>
          <a:prstGeom prst="rect">
            <a:avLst/>
          </a:prstGeom>
        </p:spPr>
        <p:txBody>
          <a:bodyPr wrap="square">
            <a:spAutoFit/>
          </a:bodyPr>
          <a:lstStyle/>
          <a:p>
            <a:pPr algn="ctr">
              <a:lnSpc>
                <a:spcPct val="150000"/>
              </a:lnSpc>
              <a:spcAft>
                <a:spcPts val="800"/>
              </a:spcAft>
            </a:pPr>
            <a:r>
              <a:rPr lang="pl-PL" dirty="0"/>
              <a:t> </a:t>
            </a:r>
            <a:r>
              <a:rPr lang="pl-PL"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Art. 684 k.p.c. [Przedmiot ustaleń sądu]</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Skład i wartość spadku ulegającego podziałowi ustala sąd.</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pl-PL" sz="2000" dirty="0"/>
          </a:p>
          <a:p>
            <a:pPr algn="ctr">
              <a:lnSpc>
                <a:spcPct val="150000"/>
              </a:lnSpc>
              <a:spcAft>
                <a:spcPts val="800"/>
              </a:spcAft>
            </a:pPr>
            <a:r>
              <a:rPr lang="pl-PL"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Art. 686 k.p.c. [Zakres rozpoznania]</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 postępowaniu działowym sąd rozstrzyga także o </a:t>
            </a:r>
            <a:r>
              <a:rPr lang="pl-PL"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istnieniu zapisów zwykłych, których przedmiotem są rzeczy lub prawa należące do spadku</a:t>
            </a:r>
            <a:r>
              <a:rPr lang="pl-PL"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jak również o </a:t>
            </a:r>
            <a:r>
              <a:rPr lang="pl-PL"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wzajemnych roszczeniach pomiędzy współspadkobiercami z tytułu posiadania poszczególnych przedmiotów spadkowych, pobranych pożytków i innych przychodów, poczynionych na spadek </a:t>
            </a:r>
            <a:r>
              <a:rPr lang="pl-PL" sz="20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nakładów</a:t>
            </a:r>
            <a:r>
              <a:rPr lang="pl-PL"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 </a:t>
            </a:r>
            <a:r>
              <a:rPr lang="pl-PL" sz="20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spłaconych długów spadkowych</a:t>
            </a:r>
            <a:r>
              <a:rPr lang="pl-PL"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pl-PL" dirty="0"/>
          </a:p>
        </p:txBody>
      </p:sp>
      <p:sp>
        <p:nvSpPr>
          <p:cNvPr id="3" name="Symbol zastępczy stopki 2">
            <a:extLst>
              <a:ext uri="{FF2B5EF4-FFF2-40B4-BE49-F238E27FC236}">
                <a16:creationId xmlns:a16="http://schemas.microsoft.com/office/drawing/2014/main" id="{8F61E75B-35FC-4A9F-B6EE-1A7C93726F34}"/>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26896888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485097" y="260648"/>
            <a:ext cx="7335374" cy="5734903"/>
          </a:xfrm>
          <a:prstGeom prst="rect">
            <a:avLst/>
          </a:prstGeom>
        </p:spPr>
        <p:txBody>
          <a:bodyPr wrap="square">
            <a:spAutoFit/>
          </a:bodyPr>
          <a:lstStyle/>
          <a:p>
            <a:pPr algn="just"/>
            <a:r>
              <a:rPr lang="pl-PL" b="1" dirty="0"/>
              <a:t>Elementy wniosku o dział spadku:</a:t>
            </a:r>
          </a:p>
          <a:p>
            <a:pPr algn="just">
              <a:lnSpc>
                <a:spcPct val="150000"/>
              </a:lnSpc>
              <a:spcAft>
                <a:spcPts val="800"/>
              </a:spcAft>
            </a:pP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WPS,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wniosek o ustalenie co wchodzi w skład masy spadkowej – tj. składniki masy spadkowej wraz z podaniem ich szacunkowej wartości oraz wskazanie, czy wniosek obejmuje dział całego spadku, czy jest to wniosek o dział częściowy,</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pamiętamy o wskazaniu darowizn i zapisów windykacyjnych podlegających doliczeniu,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pamiętamy o wskazaniu pokrytych do momentu działu spadku przez spadkobierców długów spadkowych spadkodawcy i kosztów pogrzebu,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pamiętamy o kwestii nakładów i wydatków na majątek spadkowy podlegający podziałowi,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pl-PL" dirty="0"/>
          </a:p>
        </p:txBody>
      </p:sp>
      <p:sp>
        <p:nvSpPr>
          <p:cNvPr id="3" name="Symbol zastępczy stopki 2">
            <a:extLst>
              <a:ext uri="{FF2B5EF4-FFF2-40B4-BE49-F238E27FC236}">
                <a16:creationId xmlns:a16="http://schemas.microsoft.com/office/drawing/2014/main" id="{33FC5060-6B80-49DA-BCCF-07385EE2E973}"/>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24011838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331640" y="548680"/>
            <a:ext cx="7416824" cy="5553443"/>
          </a:xfrm>
          <a:prstGeom prst="rect">
            <a:avLst/>
          </a:prstGeom>
        </p:spPr>
        <p:txBody>
          <a:bodyPr wrap="square">
            <a:spAutoFit/>
          </a:bodyPr>
          <a:lstStyle/>
          <a:p>
            <a:pPr marL="342900" lvl="0" indent="-342900" algn="just">
              <a:lnSpc>
                <a:spcPct val="150000"/>
              </a:lnSpc>
              <a:buFont typeface="+mj-lt"/>
              <a:buAutoNum type="arabicPeriod" startAt="6"/>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propozycja dokonania podziału i zniesienia współwłasności poszczególnych składników według zaproponowanego przez nas sposobu podziału,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startAt="6"/>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ustalenie spłat i dopłat + ewentualne potrącenie wzajemnych spłat,</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startAt="6"/>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ewentualny wniosek o rozłożenie spłaty na raty,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startAt="6"/>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rozstrzygnięcie o kosztach postępowania i kosztach zastępstwa – co do zasady zgodnie z art. 520§1 k.p.c.</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startAt="6"/>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oświadczenia co do prawa procesowego i twierdzenia co do prawa materialnego, zgodnie z art. 128</a:t>
            </a:r>
            <a:r>
              <a:rPr lang="pl-PL" sz="1800" baseline="30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1</a:t>
            </a: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k.p.c.,</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startAt="6"/>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oświadczenie, czy strony podjęły próbę polubownego dokonania działu spadku,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mj-lt"/>
              <a:buAutoNum type="arabicPeriod" startAt="6"/>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wnioski dowodowe + ewentualne zobowiązania,</a:t>
            </a:r>
          </a:p>
          <a:p>
            <a:pPr marL="342900" lvl="0" indent="-342900" algn="just">
              <a:lnSpc>
                <a:spcPct val="150000"/>
              </a:lnSpc>
              <a:spcAft>
                <a:spcPts val="800"/>
              </a:spcAft>
              <a:buFont typeface="+mj-lt"/>
              <a:buAutoNum type="arabicPeriod" startAt="6"/>
            </a:pPr>
            <a:r>
              <a:rPr lang="pl-PL" dirty="0">
                <a:solidFill>
                  <a:srgbClr val="212529"/>
                </a:solidFill>
                <a:latin typeface="Calibri" panose="020F0502020204030204" pitchFamily="34" charset="0"/>
                <a:ea typeface="Times New Roman" panose="02020603050405020304" pitchFamily="18" charset="0"/>
                <a:cs typeface="Calibri" panose="020F0502020204030204" pitchFamily="34" charset="0"/>
              </a:rPr>
              <a:t>uzasadnienie</a:t>
            </a: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ymbol zastępczy stopki 2">
            <a:extLst>
              <a:ext uri="{FF2B5EF4-FFF2-40B4-BE49-F238E27FC236}">
                <a16:creationId xmlns:a16="http://schemas.microsoft.com/office/drawing/2014/main" id="{AEC65C19-9DCE-497E-A741-9FCA1F9371B9}"/>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1903973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stopki 2">
            <a:extLst>
              <a:ext uri="{FF2B5EF4-FFF2-40B4-BE49-F238E27FC236}">
                <a16:creationId xmlns:a16="http://schemas.microsoft.com/office/drawing/2014/main" id="{B0D4E543-D785-4FA4-85D1-1DAC4D69521A}"/>
              </a:ext>
            </a:extLst>
          </p:cNvPr>
          <p:cNvSpPr>
            <a:spLocks noGrp="1"/>
          </p:cNvSpPr>
          <p:nvPr>
            <p:ph type="ftr" sz="quarter" idx="11"/>
          </p:nvPr>
        </p:nvSpPr>
        <p:spPr/>
        <p:txBody>
          <a:bodyPr/>
          <a:lstStyle/>
          <a:p>
            <a:r>
              <a:rPr lang="pl-PL"/>
              <a:t>kontakt@adwokat-cichocka.pl</a:t>
            </a:r>
          </a:p>
        </p:txBody>
      </p:sp>
      <p:sp>
        <p:nvSpPr>
          <p:cNvPr id="7" name="pole tekstowe 6">
            <a:extLst>
              <a:ext uri="{FF2B5EF4-FFF2-40B4-BE49-F238E27FC236}">
                <a16:creationId xmlns:a16="http://schemas.microsoft.com/office/drawing/2014/main" id="{3868D0B3-A881-D41E-2D5F-295621C19900}"/>
              </a:ext>
            </a:extLst>
          </p:cNvPr>
          <p:cNvSpPr txBox="1"/>
          <p:nvPr/>
        </p:nvSpPr>
        <p:spPr>
          <a:xfrm>
            <a:off x="1187624" y="260648"/>
            <a:ext cx="7344816" cy="6003823"/>
          </a:xfrm>
          <a:prstGeom prst="rect">
            <a:avLst/>
          </a:prstGeom>
          <a:noFill/>
        </p:spPr>
        <p:txBody>
          <a:bodyPr wrap="square">
            <a:spAutoFit/>
          </a:bodyPr>
          <a:lstStyle/>
          <a:p>
            <a:pPr algn="ctr">
              <a:lnSpc>
                <a:spcPct val="150000"/>
              </a:lnSpc>
              <a:spcAft>
                <a:spcPts val="800"/>
              </a:spcAft>
            </a:pPr>
            <a:r>
              <a:rPr lang="pl-PL" sz="12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Art. 126 k.p.c. [Ogólne warunki pism procesowych]</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2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§1</a:t>
            </a:r>
            <a:r>
              <a:rPr lang="pl-PL" sz="1200" b="1" dirty="0">
                <a:latin typeface="Calibri" panose="020F0502020204030204" pitchFamily="34" charset="0"/>
                <a:ea typeface="Calibri" panose="020F0502020204030204" pitchFamily="34" charset="0"/>
                <a:cs typeface="Times New Roman" panose="02020603050405020304" pitchFamily="18" charset="0"/>
              </a:rPr>
              <a:t> </a:t>
            </a: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Każde pismo procesowe powinno zawierać:</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1) oznaczenie sądu, do którego jest skierowane;</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2) imiona i nazwiska lub nazwy stron, ich przedstawicieli ustawowych i pełnomocników;</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3) oznaczenie rodzaju pisma;</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4) osnowę wniosku lub oświadczenia;</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5) w przypadku gdy jest to konieczne do rozstrzygnięcia co do wniosku lub oświadczenia - wskazanie faktów, na których strona opiera swój wniosek lub oświadczenie, oraz wskazanie dowodu na wykazanie każdego z tych faktów;</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6) podpis strony albo jej przedstawiciela ustawowego lub pełnomocnika;</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7) </a:t>
            </a:r>
            <a:r>
              <a:rPr lang="pl-PL" sz="1200" b="1"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wymienienie załączników.</a:t>
            </a:r>
          </a:p>
          <a:p>
            <a:pPr algn="just">
              <a:lnSpc>
                <a:spcPct val="150000"/>
              </a:lnSpc>
              <a:spcAft>
                <a:spcPts val="800"/>
              </a:spcAft>
            </a:pPr>
            <a:r>
              <a:rPr lang="pl-PL" sz="12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§1</a:t>
            </a:r>
            <a:r>
              <a:rPr lang="pl-PL" sz="1200" b="1" baseline="30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1</a:t>
            </a:r>
            <a:r>
              <a:rPr lang="pl-PL" sz="1200" b="1" baseline="30000" dirty="0">
                <a:latin typeface="Calibri" panose="020F0502020204030204" pitchFamily="34" charset="0"/>
                <a:ea typeface="Calibri" panose="020F0502020204030204" pitchFamily="34" charset="0"/>
                <a:cs typeface="Times New Roman" panose="02020603050405020304" pitchFamily="18" charset="0"/>
              </a:rPr>
              <a:t> </a:t>
            </a: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Do pisma procesowego dołącza się załączniki wymienione w tym piśmie.</a:t>
            </a:r>
          </a:p>
          <a:p>
            <a:pPr algn="just">
              <a:lnSpc>
                <a:spcPct val="150000"/>
              </a:lnSpc>
              <a:spcAft>
                <a:spcPts val="800"/>
              </a:spcAft>
            </a:pPr>
            <a:r>
              <a:rPr lang="pl-PL" sz="12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§2</a:t>
            </a:r>
            <a:r>
              <a:rPr lang="pl-PL" sz="1200" b="1" dirty="0">
                <a:latin typeface="Calibri" panose="020F0502020204030204" pitchFamily="34" charset="0"/>
                <a:ea typeface="Calibri" panose="020F0502020204030204" pitchFamily="34" charset="0"/>
                <a:cs typeface="Times New Roman" panose="02020603050405020304" pitchFamily="18" charset="0"/>
              </a:rPr>
              <a:t> </a:t>
            </a: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Gdy pismo procesowe jest pierwszym pismem w sprawie, powinno ponadto zawierać oznaczenie przedmiotu sporu oraz:</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1) oznaczenie miejsca zamieszkania lub siedziby i adresy stron albo, w przypadku gdy strona jest przedsiębiorcą wpisanym do Centralnej Ewidencji i Informacji o Działalności Gospodarczej - adres do korespondencji wpisany do Centralnej Ewidencji i Informacji o Działalności Gospodarczej,</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65833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485096" y="188640"/>
            <a:ext cx="6975335" cy="6278642"/>
          </a:xfrm>
          <a:prstGeom prst="rect">
            <a:avLst/>
          </a:prstGeom>
        </p:spPr>
        <p:txBody>
          <a:bodyPr wrap="square">
            <a:spAutoFit/>
          </a:bodyPr>
          <a:lstStyle/>
          <a:p>
            <a:pPr algn="just">
              <a:lnSpc>
                <a:spcPct val="150000"/>
              </a:lnSpc>
              <a:spcAft>
                <a:spcPts val="800"/>
              </a:spcAft>
            </a:pP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1</a:t>
            </a:r>
            <a:r>
              <a:rPr lang="pl-PL" sz="1200" baseline="30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1</a:t>
            </a: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oznaczenie miejsca zamieszkania lub siedziby i adresy przedstawicieli ustawowych i pełnomocników stron,</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2) numer Powszechnego Elektronicznego Systemu Ewidencji Ludności (PESEL) lub numer identyfikacji podatkowej (NIP) powoda będącego osobą fizyczną, jeżeli jest on obowiązany do jego posiadania lub posiada go nie mając takiego obowiązku lub</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3) numer w Krajowym Rejestrze Sądowym, a w przypadku jego braku - numer w innym właściwym rejestrze, ewidencji lub NIP powoda niebędącego osobą fizyczną, który nie ma obowiązku wpisu we właściwym rejestrze lub ewidencji, jeżeli jest on obowiązany do jego posiadania.</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2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§2</a:t>
            </a:r>
            <a:r>
              <a:rPr lang="pl-PL" sz="1200" b="1" baseline="30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1</a:t>
            </a:r>
            <a:r>
              <a:rPr lang="pl-PL" sz="1200" b="1" baseline="30000" dirty="0">
                <a:latin typeface="Calibri" panose="020F0502020204030204" pitchFamily="34" charset="0"/>
                <a:ea typeface="Calibri" panose="020F0502020204030204" pitchFamily="34" charset="0"/>
                <a:cs typeface="Times New Roman" panose="02020603050405020304" pitchFamily="18" charset="0"/>
              </a:rPr>
              <a:t> </a:t>
            </a: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Dalsze pisma procesowe, poza elementami określonymi w § 1, powinny zawierać sygnaturę akt.</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2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§3</a:t>
            </a:r>
            <a:r>
              <a:rPr lang="pl-PL" sz="1200" b="1" dirty="0">
                <a:latin typeface="Calibri" panose="020F0502020204030204" pitchFamily="34" charset="0"/>
                <a:ea typeface="Calibri" panose="020F0502020204030204" pitchFamily="34" charset="0"/>
                <a:cs typeface="Times New Roman" panose="02020603050405020304" pitchFamily="18" charset="0"/>
              </a:rPr>
              <a:t> </a:t>
            </a: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Do pisma należy dołączyć pełnomocnictwo albo uwierzytelniony odpis pełnomocnictwa, jeżeli pismo wnosi pełnomocnik, który wcześniej nie złożył pełnomocnictwa. Jeżeli pełnomocnik dokonał wyboru wnoszenia pism za pośrednictwem systemu teleinformatycznego, uwierzytelniony odpis pełnomocnictwa wnosi się za pośrednictwem tego systemu.</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2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§3</a:t>
            </a:r>
            <a:r>
              <a:rPr lang="pl-PL" sz="1200" b="1" baseline="30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1</a:t>
            </a:r>
            <a:r>
              <a:rPr lang="pl-PL" sz="1200" b="1" baseline="30000" dirty="0">
                <a:latin typeface="Calibri" panose="020F0502020204030204" pitchFamily="34" charset="0"/>
                <a:ea typeface="Calibri" panose="020F0502020204030204" pitchFamily="34" charset="0"/>
                <a:cs typeface="Times New Roman" panose="02020603050405020304" pitchFamily="18" charset="0"/>
              </a:rPr>
              <a:t> </a:t>
            </a: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Przepisu § 3 nie stosuje się do pism wnoszonych w elektronicznym postępowaniu upominawczym.</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2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§4</a:t>
            </a:r>
            <a:r>
              <a:rPr lang="pl-PL" sz="1200" b="1" dirty="0">
                <a:latin typeface="Calibri" panose="020F0502020204030204" pitchFamily="34" charset="0"/>
                <a:ea typeface="Calibri" panose="020F0502020204030204" pitchFamily="34" charset="0"/>
                <a:cs typeface="Times New Roman" panose="02020603050405020304" pitchFamily="18" charset="0"/>
              </a:rPr>
              <a:t> </a:t>
            </a: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Za stronę, która nie może się podpisać, podpisuje pismo osoba przez nią upoważniona, z wymienieniem przyczyny, dla której strona sama się nie podpisała.</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2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§5</a:t>
            </a:r>
            <a:r>
              <a:rPr lang="pl-PL" sz="1200" b="1" dirty="0">
                <a:latin typeface="Calibri" panose="020F0502020204030204" pitchFamily="34" charset="0"/>
                <a:ea typeface="Calibri" panose="020F0502020204030204" pitchFamily="34" charset="0"/>
                <a:cs typeface="Times New Roman" panose="02020603050405020304" pitchFamily="18" charset="0"/>
              </a:rPr>
              <a:t> </a:t>
            </a: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Pismo procesowe wniesione za pośrednictwem systemu teleinformatycznego opatruje się kwalifikowanym podpisem elektronicznym, podpisem zaufanym albo podpisem osobistym.</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2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§6</a:t>
            </a:r>
            <a:r>
              <a:rPr lang="pl-PL" sz="1200" b="1" dirty="0">
                <a:latin typeface="Calibri" panose="020F0502020204030204" pitchFamily="34" charset="0"/>
                <a:ea typeface="Calibri" panose="020F0502020204030204" pitchFamily="34" charset="0"/>
                <a:cs typeface="Times New Roman" panose="02020603050405020304" pitchFamily="18" charset="0"/>
              </a:rPr>
              <a:t> </a:t>
            </a: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(uchylony).</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endParaRPr lang="pl-PL" dirty="0"/>
          </a:p>
        </p:txBody>
      </p:sp>
      <p:sp>
        <p:nvSpPr>
          <p:cNvPr id="3" name="Symbol zastępczy stopki 2">
            <a:extLst>
              <a:ext uri="{FF2B5EF4-FFF2-40B4-BE49-F238E27FC236}">
                <a16:creationId xmlns:a16="http://schemas.microsoft.com/office/drawing/2014/main" id="{7A98A7F7-9F7A-429E-90B2-A6D6B3256E9D}"/>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6324949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485097" y="260648"/>
            <a:ext cx="7335375" cy="6483826"/>
          </a:xfrm>
          <a:prstGeom prst="rect">
            <a:avLst/>
          </a:prstGeom>
        </p:spPr>
        <p:txBody>
          <a:bodyPr wrap="square">
            <a:spAutoFit/>
          </a:bodyPr>
          <a:lstStyle/>
          <a:p>
            <a:pPr algn="ctr">
              <a:lnSpc>
                <a:spcPct val="150000"/>
              </a:lnSpc>
              <a:spcAft>
                <a:spcPts val="800"/>
              </a:spcAft>
            </a:pPr>
            <a:r>
              <a:rPr lang="pl-PL" sz="12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Art.  187 k.p.c.</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2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§1</a:t>
            </a:r>
            <a:r>
              <a:rPr lang="pl-PL" sz="1200" b="1" dirty="0">
                <a:latin typeface="Calibri" panose="020F0502020204030204" pitchFamily="34" charset="0"/>
                <a:ea typeface="Calibri" panose="020F0502020204030204" pitchFamily="34" charset="0"/>
                <a:cs typeface="Times New Roman" panose="02020603050405020304" pitchFamily="18" charset="0"/>
              </a:rPr>
              <a:t> </a:t>
            </a: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Pozew powinien czynić zadość warunkom pisma procesowego, a nadto zawierać:</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1) dokładnie określone żądanie, a w sprawach o prawa majątkowe także oznaczenie wartości przedmiotu sporu, chyba że przedmiotem sprawy jest oznaczona kwota pieniężna;</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1</a:t>
            </a:r>
            <a:r>
              <a:rPr lang="pl-PL" sz="1200" baseline="30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1</a:t>
            </a: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oznaczenie daty wymagalności roszczenia w sprawach o zasądzenie roszczenia;</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2) wskazanie faktów, na których powód opiera swoje żądanie, a w miarę potrzeby uzasadniających również właściwość sądu;</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3) </a:t>
            </a:r>
            <a:r>
              <a:rPr lang="pl-PL" sz="1200" b="1"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informację, czy strony podjęły próbę mediacji lub innego pozasądowego sposobu rozwiązania sporu, a w przypadku gdy takich prób nie podjęto, wyjaśnienie przyczyn ich niepodjęcia.</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2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§2</a:t>
            </a:r>
            <a:r>
              <a:rPr lang="pl-PL" sz="1200" b="1" dirty="0">
                <a:latin typeface="Calibri" panose="020F0502020204030204" pitchFamily="34" charset="0"/>
                <a:ea typeface="Calibri" panose="020F0502020204030204" pitchFamily="34" charset="0"/>
                <a:cs typeface="Times New Roman" panose="02020603050405020304" pitchFamily="18" charset="0"/>
              </a:rPr>
              <a:t> </a:t>
            </a: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Pozew może zawierać wnioski o zabezpieczenie powództwa, nadanie wyrokowi rygoru natychmiastowej wykonalności i przeprowadzenie rozprawy w nieobecności powoda oraz wnioski służące do przygotowania rozprawy, a w szczególności wnioski o:</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1) wezwanie na rozprawę wskazanych przez powoda świadków i biegłych;</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2) dokonanie oględzin;</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3) polecenie pozwanemu dostarczenia na rozprawę dokumentu będącego w jego posiadaniu, a potrzebnego do przeprowadzenia dowodu, lub przedmiotu oględzin;</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4) </a:t>
            </a:r>
            <a:r>
              <a:rPr lang="pl-PL" sz="1200" b="1"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zażądanie dowodów znajdujących się w sądach, urzędach lub u osób trzecich, wraz z uprawdopodobnieniem, że strona sama nie może ich uzyskać.</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endParaRPr lang="pl-PL" dirty="0"/>
          </a:p>
        </p:txBody>
      </p:sp>
      <p:sp>
        <p:nvSpPr>
          <p:cNvPr id="3" name="Symbol zastępczy stopki 2">
            <a:extLst>
              <a:ext uri="{FF2B5EF4-FFF2-40B4-BE49-F238E27FC236}">
                <a16:creationId xmlns:a16="http://schemas.microsoft.com/office/drawing/2014/main" id="{D33522D8-0725-44EA-B702-0BAD8D23CFB7}"/>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24118621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259632" y="548680"/>
            <a:ext cx="7488832" cy="5519460"/>
          </a:xfrm>
          <a:prstGeom prst="rect">
            <a:avLst/>
          </a:prstGeom>
        </p:spPr>
        <p:txBody>
          <a:bodyPr wrap="square">
            <a:spAutoFit/>
          </a:bodyPr>
          <a:lstStyle/>
          <a:p>
            <a:pPr algn="ctr">
              <a:lnSpc>
                <a:spcPct val="150000"/>
              </a:lnSpc>
              <a:spcAft>
                <a:spcPts val="800"/>
              </a:spcAft>
            </a:pPr>
            <a:r>
              <a:rPr lang="pl-PL" sz="2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Wartość przedmiotu sporu – jak ją ustalić?</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pl-PL" sz="2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pl-PL" sz="24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wartość aktywów wchodzących w skład spadku</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pl-PL" sz="24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pl-PL" sz="24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wartość darowizn dokonanych przez spadkodawcę</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pl-PL" sz="24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pl-PL" sz="24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wartość zapisów windykacyjnych dokonanych przez spadkodawcę</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endParaRPr lang="pl-PL" dirty="0"/>
          </a:p>
        </p:txBody>
      </p:sp>
      <p:sp>
        <p:nvSpPr>
          <p:cNvPr id="3" name="Symbol zastępczy stopki 2">
            <a:extLst>
              <a:ext uri="{FF2B5EF4-FFF2-40B4-BE49-F238E27FC236}">
                <a16:creationId xmlns:a16="http://schemas.microsoft.com/office/drawing/2014/main" id="{9378AF45-AA7B-49AB-8763-4744A65D6C36}"/>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2486069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485097" y="404664"/>
            <a:ext cx="7191358" cy="6045758"/>
          </a:xfrm>
          <a:prstGeom prst="rect">
            <a:avLst/>
          </a:prstGeom>
        </p:spPr>
        <p:txBody>
          <a:bodyPr wrap="square">
            <a:spAutoFit/>
          </a:bodyPr>
          <a:lstStyle/>
          <a:p>
            <a:pPr algn="ctr">
              <a:lnSpc>
                <a:spcPct val="107000"/>
              </a:lnSpc>
              <a:spcAft>
                <a:spcPts val="800"/>
              </a:spcAft>
            </a:pPr>
            <a:r>
              <a:rPr lang="pl-PL" sz="2000" b="1" dirty="0">
                <a:solidFill>
                  <a:srgbClr val="212529"/>
                </a:solidFill>
                <a:latin typeface="Calibri" panose="020F0502020204030204" pitchFamily="34" charset="0"/>
                <a:ea typeface="Times New Roman" panose="02020603050405020304" pitchFamily="18" charset="0"/>
                <a:cs typeface="Calibri" panose="020F0502020204030204" pitchFamily="34" charset="0"/>
              </a:rPr>
              <a:t>N</a:t>
            </a:r>
            <a:r>
              <a:rPr lang="pl-PL" sz="20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 WPS składają się aktywa spadku!</a:t>
            </a:r>
          </a:p>
          <a:p>
            <a:pPr algn="ctr">
              <a:lnSpc>
                <a:spcPct val="107000"/>
              </a:lnSpc>
              <a:spcAft>
                <a:spcPts val="800"/>
              </a:spcAft>
            </a:pPr>
            <a:r>
              <a:rPr lang="pl-PL" sz="20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Przy obliczaniu WPS nie uwzględniamy długów spadkowych! </a:t>
            </a:r>
          </a:p>
          <a:p>
            <a:pPr>
              <a:lnSpc>
                <a:spcPct val="107000"/>
              </a:lnSpc>
              <a:spcAft>
                <a:spcPts val="800"/>
              </a:spcAft>
            </a:pP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Sąd ustala skład i stan spadku według chwili jego otwarcia, natomiast wartość według cen w chwili dokonywania działu (uchwała Sądu Najwyższego z dnia 27 września 1974 r., sygn. III CZP 58/74).</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20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Jak obliczyć wartość aktywów spadku?</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według stanu na dzień otwarcia spadku, </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według cen z chwili działu spadku. </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pl-PL" sz="1800" b="1"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endParaRPr>
          </a:p>
          <a:p>
            <a:pPr lvl="0" algn="just"/>
            <a:endParaRPr lang="pl-PL" dirty="0"/>
          </a:p>
        </p:txBody>
      </p:sp>
      <p:sp>
        <p:nvSpPr>
          <p:cNvPr id="3" name="Symbol zastępczy stopki 2">
            <a:extLst>
              <a:ext uri="{FF2B5EF4-FFF2-40B4-BE49-F238E27FC236}">
                <a16:creationId xmlns:a16="http://schemas.microsoft.com/office/drawing/2014/main" id="{805EAE2D-B29A-40C9-86A5-402B60336331}"/>
              </a:ext>
            </a:extLst>
          </p:cNvPr>
          <p:cNvSpPr>
            <a:spLocks noGrp="1"/>
          </p:cNvSpPr>
          <p:nvPr>
            <p:ph type="ftr" sz="quarter" idx="11"/>
          </p:nvPr>
        </p:nvSpPr>
        <p:spPr/>
        <p:txBody>
          <a:bodyPr/>
          <a:lstStyle/>
          <a:p>
            <a:r>
              <a:rPr lang="pl-PL" dirty="0"/>
              <a:t>kontakt@adwokat-cichocka.pl</a:t>
            </a:r>
          </a:p>
        </p:txBody>
      </p:sp>
    </p:spTree>
    <p:extLst>
      <p:ext uri="{BB962C8B-B14F-4D97-AF65-F5344CB8AC3E}">
        <p14:creationId xmlns:p14="http://schemas.microsoft.com/office/powerpoint/2010/main" val="24492288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485096" y="357067"/>
            <a:ext cx="7119351" cy="6365845"/>
          </a:xfrm>
          <a:prstGeom prst="rect">
            <a:avLst/>
          </a:prstGeom>
        </p:spPr>
        <p:txBody>
          <a:bodyPr wrap="square">
            <a:spAutoFit/>
          </a:bodyPr>
          <a:lstStyle/>
          <a:p>
            <a:pPr algn="ctr"/>
            <a:r>
              <a:rPr lang="pl-PL" b="1" dirty="0">
                <a:solidFill>
                  <a:srgbClr val="212529"/>
                </a:solidFill>
                <a:latin typeface="Calibri" panose="020F0502020204030204" pitchFamily="34" charset="0"/>
                <a:ea typeface="Times New Roman" panose="02020603050405020304" pitchFamily="18" charset="0"/>
              </a:rPr>
              <a:t>D</a:t>
            </a:r>
            <a:r>
              <a:rPr lang="pl-PL" sz="1800" b="1" dirty="0">
                <a:solidFill>
                  <a:srgbClr val="212529"/>
                </a:solidFill>
                <a:effectLst/>
                <a:latin typeface="Calibri" panose="020F0502020204030204" pitchFamily="34" charset="0"/>
                <a:ea typeface="Times New Roman" panose="02020603050405020304" pitchFamily="18" charset="0"/>
              </a:rPr>
              <a:t>o WPS doliczamy wartość darowizn poczynionych przez spadkodawcę oraz zapisów windykacyjnych</a:t>
            </a:r>
          </a:p>
          <a:p>
            <a:pPr algn="just"/>
            <a:endParaRPr lang="pl-PL" b="1" dirty="0">
              <a:solidFill>
                <a:srgbClr val="212529"/>
              </a:solidFill>
              <a:latin typeface="Calibri" panose="020F0502020204030204" pitchFamily="34" charset="0"/>
            </a:endParaRPr>
          </a:p>
          <a:p>
            <a:pPr algn="just"/>
            <a:endParaRPr lang="pl-PL" b="1" dirty="0">
              <a:solidFill>
                <a:srgbClr val="212529"/>
              </a:solidFill>
              <a:latin typeface="Calibri" panose="020F0502020204030204" pitchFamily="34" charset="0"/>
            </a:endParaRPr>
          </a:p>
          <a:p>
            <a:pPr algn="ctr">
              <a:lnSpc>
                <a:spcPct val="150000"/>
              </a:lnSpc>
              <a:spcAft>
                <a:spcPts val="800"/>
              </a:spcAft>
            </a:pP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Art. 1039 k.c. [Zaliczenie darowizn]</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6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1. Jeżeli </a:t>
            </a:r>
            <a:r>
              <a:rPr lang="pl-PL" sz="16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 razie dziedziczenia ustawowego</a:t>
            </a:r>
            <a:r>
              <a:rPr lang="pl-PL" sz="16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dział spadku następuje </a:t>
            </a:r>
            <a:r>
              <a:rPr lang="pl-PL" sz="16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między zstępnymi albo między zstępnymi i małżonkiem</a:t>
            </a:r>
            <a:r>
              <a:rPr lang="pl-PL" sz="16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spadkobiercy ci są wzajemnie zobowiązani do zaliczenia na schedę spadkową otrzymanych od spadkodawcy </a:t>
            </a:r>
            <a:r>
              <a:rPr lang="pl-PL" sz="16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darowizn oraz zapisów windykacyjnych</a:t>
            </a:r>
            <a:r>
              <a:rPr lang="pl-PL" sz="16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chyba że </a:t>
            </a:r>
            <a:r>
              <a:rPr lang="pl-PL" sz="16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z oświadczenia spadkodawcy lub z okoliczności wynika, że darowizna lub zapis windykacyjny zostały dokonane ze zwolnieniem od obowiązku zaliczenia</a:t>
            </a:r>
            <a:r>
              <a:rPr lang="pl-PL" sz="16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6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2. Spadkodawca może włożyć obowiązek zaliczenia darowizny lub zapisu windykacyjnego na schedę spadkową także na spadkobiercę ustawowego niewymienionego w paragrafie poprzedzającym.</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6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3. Nie podlegają zaliczeniu na schedę spadkową drobne darowizny zwyczajowo w danych stosunkach przyjęte.</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pl-PL" dirty="0"/>
          </a:p>
        </p:txBody>
      </p:sp>
      <p:sp>
        <p:nvSpPr>
          <p:cNvPr id="3" name="Symbol zastępczy stopki 2">
            <a:extLst>
              <a:ext uri="{FF2B5EF4-FFF2-40B4-BE49-F238E27FC236}">
                <a16:creationId xmlns:a16="http://schemas.microsoft.com/office/drawing/2014/main" id="{6E1EA0A7-7B4C-4711-BD84-8DC2FD827CE2}"/>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468005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331640" y="2132856"/>
            <a:ext cx="7416824" cy="2236510"/>
          </a:xfrm>
          <a:prstGeom prst="rect">
            <a:avLst/>
          </a:prstGeom>
        </p:spPr>
        <p:txBody>
          <a:bodyPr wrap="square">
            <a:spAutoFit/>
          </a:bodyPr>
          <a:lstStyle/>
          <a:p>
            <a:pPr algn="ctr">
              <a:lnSpc>
                <a:spcPct val="150000"/>
              </a:lnSpc>
              <a:spcAft>
                <a:spcPts val="800"/>
              </a:spcAft>
            </a:pP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Art. 1041 k.c.</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Dalszy zstępny </a:t>
            </a: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spadkodawcy obowiązany jest do zaliczenia na schedę spadkową darowizny oraz zapisu windykacyjnego dokonanych przez spadkodawcę </a:t>
            </a: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na rzecz jego wstępnego</a:t>
            </a: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pl-PL" dirty="0">
              <a:latin typeface="Cambria" pitchFamily="18" charset="0"/>
              <a:ea typeface="Cambria" pitchFamily="18" charset="0"/>
            </a:endParaRPr>
          </a:p>
        </p:txBody>
      </p:sp>
      <p:sp>
        <p:nvSpPr>
          <p:cNvPr id="3" name="Symbol zastępczy stopki 2">
            <a:extLst>
              <a:ext uri="{FF2B5EF4-FFF2-40B4-BE49-F238E27FC236}">
                <a16:creationId xmlns:a16="http://schemas.microsoft.com/office/drawing/2014/main" id="{A23DE78F-C150-41DE-848A-75FFDA82E9C2}"/>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2446905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187624" y="1556792"/>
            <a:ext cx="7704856" cy="3724096"/>
          </a:xfrm>
          <a:prstGeom prst="rect">
            <a:avLst/>
          </a:prstGeom>
        </p:spPr>
        <p:txBody>
          <a:bodyPr wrap="square">
            <a:spAutoFit/>
          </a:bodyPr>
          <a:lstStyle/>
          <a:p>
            <a:pPr algn="just">
              <a:lnSpc>
                <a:spcPct val="150000"/>
              </a:lnSpc>
              <a:spcAft>
                <a:spcPts val="800"/>
              </a:spcAft>
            </a:pPr>
            <a:r>
              <a:rPr lang="pl-PL"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Dział spadku prowadzi do zniesienia wspólności majątku spadkowego. Jest jedynym środkiem służącym do tego celu. Dotyczy wyłącznie aktywów spadkowych.</a:t>
            </a:r>
          </a:p>
          <a:p>
            <a:pPr algn="just">
              <a:lnSpc>
                <a:spcPct val="150000"/>
              </a:lnSpc>
              <a:spcAft>
                <a:spcPts val="800"/>
              </a:spcAft>
            </a:pP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Tak: J. Pietrzykowski, w: Komentarz 1972, t. III, s. 1965; J. </a:t>
            </a:r>
            <a:r>
              <a:rPr lang="pl-PL" sz="2000" b="1"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Kremis</a:t>
            </a:r>
            <a:r>
              <a:rPr lang="pl-PL"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 Strugała, w: System Prawa Prywatnego, t. 10, 2015, s. 843 </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pl-PL" dirty="0">
              <a:latin typeface="Cambria" pitchFamily="18" charset="0"/>
              <a:ea typeface="Cambria" pitchFamily="18" charset="0"/>
            </a:endParaRPr>
          </a:p>
        </p:txBody>
      </p:sp>
      <p:sp>
        <p:nvSpPr>
          <p:cNvPr id="3" name="Symbol zastępczy stopki 2">
            <a:extLst>
              <a:ext uri="{FF2B5EF4-FFF2-40B4-BE49-F238E27FC236}">
                <a16:creationId xmlns:a16="http://schemas.microsoft.com/office/drawing/2014/main" id="{932A7052-FD05-4DBB-919E-8AB21E56F672}"/>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2895933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485097" y="357066"/>
            <a:ext cx="7407382" cy="7083991"/>
          </a:xfrm>
          <a:prstGeom prst="rect">
            <a:avLst/>
          </a:prstGeom>
        </p:spPr>
        <p:txBody>
          <a:bodyPr wrap="square">
            <a:spAutoFit/>
          </a:bodyPr>
          <a:lstStyle/>
          <a:p>
            <a:pPr algn="just">
              <a:lnSpc>
                <a:spcPct val="150000"/>
              </a:lnSpc>
              <a:spcAft>
                <a:spcPts val="800"/>
              </a:spcAft>
            </a:pP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Warunki doliczenia darowizny i zapisu windykacyjnego:</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wyłącznie w przypadku dziedziczenia ustawowego,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co do zasady w przypadku działu między zstępnymi (również przysposobionymi) a zstępnymi i małżonkiem, zaś w przypadku innego spadkobiercy ustawowego (rodzice, rodzeństwo, zstępni rodzeństwa, dziadkowie i ich zstępni) – wyłącznie jeżeli spadkodawca włoży na niego taki obowiązek,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dalszy zstępny biorący udział w dziale spadku – dolicza darowiznę lub zapis windykacyjny dokonane przez spadkodawcę na rzecz swojego zstępnego,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jeżeli darowizna nie jest drobną darowizną zwyczajowo przyjętą,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jeżeli darowizna lub zapis windykacyjny nie zostały zwolnione od zaliczenia na schedę spadkową w treści umowy darowizny lub w treści oświadczenia o ustanowieniu zapisu,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mj-lt"/>
              <a:buAutoNum type="arabicPeriod"/>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brak ograniczenia czasowego dokonanej darowizny lub zapisu.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pl-PL" dirty="0"/>
          </a:p>
          <a:p>
            <a:pPr algn="just"/>
            <a:r>
              <a:rPr lang="pl-PL" dirty="0"/>
              <a:t> </a:t>
            </a:r>
          </a:p>
        </p:txBody>
      </p:sp>
      <p:sp>
        <p:nvSpPr>
          <p:cNvPr id="3" name="Symbol zastępczy stopki 2">
            <a:extLst>
              <a:ext uri="{FF2B5EF4-FFF2-40B4-BE49-F238E27FC236}">
                <a16:creationId xmlns:a16="http://schemas.microsoft.com/office/drawing/2014/main" id="{D3064949-CB5C-4967-8E04-5F8CB2A938DB}"/>
              </a:ext>
            </a:extLst>
          </p:cNvPr>
          <p:cNvSpPr>
            <a:spLocks noGrp="1"/>
          </p:cNvSpPr>
          <p:nvPr>
            <p:ph type="ftr" sz="quarter" idx="11"/>
          </p:nvPr>
        </p:nvSpPr>
        <p:spPr>
          <a:xfrm>
            <a:off x="1942415" y="6135809"/>
            <a:ext cx="5716488" cy="533551"/>
          </a:xfrm>
        </p:spPr>
        <p:txBody>
          <a:bodyPr/>
          <a:lstStyle/>
          <a:p>
            <a:r>
              <a:rPr lang="pl-PL" dirty="0"/>
              <a:t>kontakt@adwokat-cichocka.pl</a:t>
            </a:r>
          </a:p>
        </p:txBody>
      </p:sp>
    </p:spTree>
    <p:extLst>
      <p:ext uri="{BB962C8B-B14F-4D97-AF65-F5344CB8AC3E}">
        <p14:creationId xmlns:p14="http://schemas.microsoft.com/office/powerpoint/2010/main" val="20923869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331640" y="620688"/>
            <a:ext cx="7488832" cy="4985980"/>
          </a:xfrm>
          <a:prstGeom prst="rect">
            <a:avLst/>
          </a:prstGeom>
        </p:spPr>
        <p:txBody>
          <a:bodyPr wrap="square">
            <a:spAutoFit/>
          </a:bodyPr>
          <a:lstStyle/>
          <a:p>
            <a:pPr algn="just"/>
            <a:endParaRPr lang="pl-PL" sz="2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endParaRPr>
          </a:p>
          <a:p>
            <a:pPr algn="just"/>
            <a:r>
              <a:rPr lang="pl-PL" sz="2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Instytucja zaliczania darowizn na schedę spadkową </a:t>
            </a:r>
            <a:r>
              <a:rPr lang="pl-PL" sz="2400" b="1"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służy do przywrócenia właściwych proporcji</a:t>
            </a:r>
            <a:r>
              <a:rPr lang="pl-PL" sz="2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między korzyściami uzyskiwanymi w ramach dziedziczenia ustawowego przez poszczególnych spadkobierców, zachwianych darowiznami poczynionymi przez spadkodawcę za życia na rzecz niektórych spadkobierców </a:t>
            </a:r>
          </a:p>
          <a:p>
            <a:pPr algn="just"/>
            <a:endParaRPr lang="pl-PL" sz="2400" b="1" dirty="0">
              <a:solidFill>
                <a:srgbClr val="212529"/>
              </a:solidFill>
              <a:latin typeface="Calibri" panose="020F0502020204030204" pitchFamily="34" charset="0"/>
              <a:ea typeface="Times New Roman" panose="02020603050405020304" pitchFamily="18" charset="0"/>
              <a:cs typeface="Calibri" panose="020F0502020204030204" pitchFamily="34" charset="0"/>
            </a:endParaRPr>
          </a:p>
          <a:p>
            <a:pPr algn="just"/>
            <a:r>
              <a:rPr lang="pl-PL" sz="2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(tak: M. Pazdan, w: K. Pietrzykowski (red.), Kodeks cywilny, Tom II, Komentarz, wyd. 10, 2021, s. 1368). Analogicznie rzecz się ma z zapisami. </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pl-PL" b="1" dirty="0"/>
          </a:p>
          <a:p>
            <a:pPr algn="just"/>
            <a:endParaRPr lang="pl-PL" dirty="0"/>
          </a:p>
          <a:p>
            <a:pPr algn="ctr"/>
            <a:endParaRPr lang="pl-PL" dirty="0">
              <a:latin typeface="Cambria" pitchFamily="18" charset="0"/>
              <a:ea typeface="Cambria" pitchFamily="18" charset="0"/>
            </a:endParaRPr>
          </a:p>
        </p:txBody>
      </p:sp>
      <p:sp>
        <p:nvSpPr>
          <p:cNvPr id="3" name="Symbol zastępczy stopki 2">
            <a:extLst>
              <a:ext uri="{FF2B5EF4-FFF2-40B4-BE49-F238E27FC236}">
                <a16:creationId xmlns:a16="http://schemas.microsoft.com/office/drawing/2014/main" id="{7D6B885D-4324-4AC8-805B-E5BA7BC9AFF6}"/>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8435860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a:extLst>
              <a:ext uri="{FF2B5EF4-FFF2-40B4-BE49-F238E27FC236}">
                <a16:creationId xmlns:a16="http://schemas.microsoft.com/office/drawing/2014/main" id="{E3EC9971-7A42-4BBE-BFA0-C7AB28751DBD}"/>
              </a:ext>
            </a:extLst>
          </p:cNvPr>
          <p:cNvSpPr/>
          <p:nvPr/>
        </p:nvSpPr>
        <p:spPr>
          <a:xfrm>
            <a:off x="1485097" y="357066"/>
            <a:ext cx="7407382" cy="6165534"/>
          </a:xfrm>
          <a:prstGeom prst="rect">
            <a:avLst/>
          </a:prstGeom>
        </p:spPr>
        <p:txBody>
          <a:bodyPr wrap="square">
            <a:spAutoFit/>
          </a:bodyPr>
          <a:lstStyle/>
          <a:p>
            <a:pPr algn="just">
              <a:lnSpc>
                <a:spcPct val="150000"/>
              </a:lnSpc>
            </a:pP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Przywołana regulacja jest </a:t>
            </a:r>
            <a:r>
              <a:rPr lang="pl-PL" sz="18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efektem odzwierciedlenia koncepcji równego traktowania dzieci spadkodawcy</a:t>
            </a: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Ma jednak zastosowanie wyłącznie na gruncie dziedziczenia </a:t>
            </a:r>
            <a:r>
              <a:rPr lang="pl-PL" sz="18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ex lege</a:t>
            </a: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Korzyści uzyskane przez zstępnych za życia spadkodawcy, powinny być uwzględnione podczas działu spadku. W literaturze wskazuje się bowiem, że darowizny są dokonywane z reguły na poczet przyszłego spadku (</a:t>
            </a:r>
            <a:r>
              <a:rPr lang="pl-PL" sz="1800" b="1" i="1"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successio</a:t>
            </a:r>
            <a:r>
              <a:rPr lang="pl-PL" sz="1800" b="1"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pl-PL" sz="1800" b="1" i="1"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anticipata</a:t>
            </a: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 zapisy windykacyjne umniejszają jego wartość. </a:t>
            </a:r>
            <a:r>
              <a:rPr lang="pl-PL" sz="18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Przepis art. 1039 § 1 k.c. ma charakter względnie obowiązujący, albowiem spadkodawca może zwolnić darowiznę lub zapis z obowiązku zaliczenia na schedę spadkową</a:t>
            </a: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Oświadczenie spadkodawcy o zwolnieniu może być zawarte w treści dokonywanej czynności prawnej albo przybrać formę odrębnego oświadczenia woli, które nie wymaga zachowania formy szczególnej </a:t>
            </a:r>
          </a:p>
          <a:p>
            <a:pPr algn="just">
              <a:lnSpc>
                <a:spcPct val="150000"/>
              </a:lnSpc>
            </a:pPr>
            <a:endParaRPr lang="pl-PL"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just">
              <a:lnSpc>
                <a:spcPct val="150000"/>
              </a:lnSpc>
            </a:pPr>
            <a:r>
              <a:rPr lang="pl-PL"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(tak: M. Pazdan, w: K. Pietrzykowski, Komentarz KC, t. II, 2018, art. 1039).</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endParaRPr lang="pl-PL" sz="1500" dirty="0">
              <a:effectLst/>
              <a:latin typeface="+mj-lt"/>
              <a:ea typeface="Calibri" panose="020F0502020204030204" pitchFamily="34" charset="0"/>
              <a:cs typeface="Times New Roman" panose="02020603050405020304" pitchFamily="18" charset="0"/>
            </a:endParaRPr>
          </a:p>
        </p:txBody>
      </p:sp>
      <p:sp>
        <p:nvSpPr>
          <p:cNvPr id="5" name="Symbol zastępczy stopki 4">
            <a:extLst>
              <a:ext uri="{FF2B5EF4-FFF2-40B4-BE49-F238E27FC236}">
                <a16:creationId xmlns:a16="http://schemas.microsoft.com/office/drawing/2014/main" id="{6FB89521-8C17-4FDB-938A-F656DA98C06E}"/>
              </a:ext>
            </a:extLst>
          </p:cNvPr>
          <p:cNvSpPr>
            <a:spLocks noGrp="1"/>
          </p:cNvSpPr>
          <p:nvPr>
            <p:ph type="ftr" sz="quarter" idx="11"/>
          </p:nvPr>
        </p:nvSpPr>
        <p:spPr/>
        <p:txBody>
          <a:bodyPr/>
          <a:lstStyle/>
          <a:p>
            <a:r>
              <a:rPr lang="pl-PL" dirty="0"/>
              <a:t>kontakt@adwokat-cichocka.pl</a:t>
            </a:r>
          </a:p>
        </p:txBody>
      </p:sp>
    </p:spTree>
    <p:extLst>
      <p:ext uri="{BB962C8B-B14F-4D97-AF65-F5344CB8AC3E}">
        <p14:creationId xmlns:p14="http://schemas.microsoft.com/office/powerpoint/2010/main" val="2499794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910249A6-1B03-45A5-B0B2-64C5961A7686}"/>
              </a:ext>
            </a:extLst>
          </p:cNvPr>
          <p:cNvSpPr>
            <a:spLocks noGrp="1"/>
          </p:cNvSpPr>
          <p:nvPr>
            <p:ph type="ftr" sz="quarter" idx="11"/>
          </p:nvPr>
        </p:nvSpPr>
        <p:spPr>
          <a:xfrm>
            <a:off x="1907704" y="6165304"/>
            <a:ext cx="5716488" cy="365125"/>
          </a:xfrm>
        </p:spPr>
        <p:txBody>
          <a:bodyPr/>
          <a:lstStyle/>
          <a:p>
            <a:r>
              <a:rPr lang="pl-PL"/>
              <a:t>kontakt@adwokat-cichocka.pl</a:t>
            </a:r>
          </a:p>
        </p:txBody>
      </p:sp>
      <p:sp>
        <p:nvSpPr>
          <p:cNvPr id="3" name="Prostokąt 2">
            <a:extLst>
              <a:ext uri="{FF2B5EF4-FFF2-40B4-BE49-F238E27FC236}">
                <a16:creationId xmlns:a16="http://schemas.microsoft.com/office/drawing/2014/main" id="{D9A32977-CAD1-4A83-9873-6143DD2B99CC}"/>
              </a:ext>
            </a:extLst>
          </p:cNvPr>
          <p:cNvSpPr/>
          <p:nvPr/>
        </p:nvSpPr>
        <p:spPr>
          <a:xfrm>
            <a:off x="1475656" y="327572"/>
            <a:ext cx="7200800" cy="5739776"/>
          </a:xfrm>
          <a:prstGeom prst="rect">
            <a:avLst/>
          </a:prstGeom>
        </p:spPr>
        <p:txBody>
          <a:bodyPr wrap="square">
            <a:spAutoFit/>
          </a:bodyPr>
          <a:lstStyle/>
          <a:p>
            <a:pPr algn="just">
              <a:lnSpc>
                <a:spcPct val="150000"/>
              </a:lnSpc>
              <a:spcAft>
                <a:spcPts val="800"/>
              </a:spcAft>
            </a:pPr>
            <a:r>
              <a:rPr lang="pl-PL" sz="2000" b="1" dirty="0">
                <a:solidFill>
                  <a:srgbClr val="212529"/>
                </a:solidFill>
                <a:latin typeface="Calibri" panose="020F0502020204030204" pitchFamily="34" charset="0"/>
                <a:ea typeface="Times New Roman" panose="02020603050405020304" pitchFamily="18" charset="0"/>
                <a:cs typeface="Calibri" panose="020F0502020204030204" pitchFamily="34" charset="0"/>
              </a:rPr>
              <a:t>Z</a:t>
            </a:r>
            <a:r>
              <a:rPr lang="pl-PL" sz="20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aliczenie darowizny i zapisu na schedę:</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nie wpływa na skuteczność umowy darowizny i dokonanego zapisu, </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nie wpływa na wysokość udziałów w spadku, </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mj-lt"/>
              <a:buAutoNum type="arabicPeriod"/>
            </a:pP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nie wpływa na odpowiedzialność za długi spadkowe. </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endParaRPr lang="pl-PL" sz="2000" b="1"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15000"/>
              </a:lnSpc>
            </a:pPr>
            <a:r>
              <a:rPr lang="pl-PL" sz="2000" b="1" dirty="0">
                <a:effectLst/>
                <a:latin typeface="Calibri" panose="020F0502020204030204" pitchFamily="34" charset="0"/>
                <a:ea typeface="Calibri" panose="020F0502020204030204" pitchFamily="34" charset="0"/>
                <a:cs typeface="Calibri" panose="020F0502020204030204" pitchFamily="34" charset="0"/>
              </a:rPr>
              <a:t>Trzeba podkreślić, że zaliczenie darowizny bądź legatu ma znaczenie </a:t>
            </a:r>
            <a:r>
              <a:rPr lang="pl-PL" sz="2000" b="1" u="sng" dirty="0">
                <a:effectLst/>
                <a:latin typeface="Calibri" panose="020F0502020204030204" pitchFamily="34" charset="0"/>
                <a:ea typeface="Calibri" panose="020F0502020204030204" pitchFamily="34" charset="0"/>
                <a:cs typeface="Calibri" panose="020F0502020204030204" pitchFamily="34" charset="0"/>
              </a:rPr>
              <a:t>wyłącznie dla ustalenia sched</a:t>
            </a:r>
            <a:r>
              <a:rPr lang="pl-PL" sz="2000" b="1" dirty="0">
                <a:effectLst/>
                <a:latin typeface="Calibri" panose="020F0502020204030204" pitchFamily="34" charset="0"/>
                <a:ea typeface="Calibri" panose="020F0502020204030204" pitchFamily="34" charset="0"/>
                <a:cs typeface="Calibri" panose="020F0502020204030204" pitchFamily="34" charset="0"/>
              </a:rPr>
              <a:t> spadkowych. </a:t>
            </a:r>
            <a:r>
              <a:rPr lang="pl-PL" sz="2000" b="1" u="sng" dirty="0">
                <a:effectLst/>
                <a:latin typeface="Calibri" panose="020F0502020204030204" pitchFamily="34" charset="0"/>
                <a:ea typeface="Calibri" panose="020F0502020204030204" pitchFamily="34" charset="0"/>
                <a:cs typeface="Calibri" panose="020F0502020204030204" pitchFamily="34" charset="0"/>
              </a:rPr>
              <a:t>Nie wywiera natomiast wpływu na wysokość udziałów przypadających spadkobiercom ani na odpowiedzialność za długi spadkowe</a:t>
            </a:r>
            <a:r>
              <a:rPr lang="pl-PL" sz="2000" b="1" dirty="0">
                <a:effectLst/>
                <a:latin typeface="Calibri" panose="020F0502020204030204" pitchFamily="34" charset="0"/>
                <a:ea typeface="Calibri" panose="020F0502020204030204" pitchFamily="34" charset="0"/>
                <a:cs typeface="Calibri" panose="020F0502020204030204" pitchFamily="34" charset="0"/>
              </a:rPr>
              <a:t>. </a:t>
            </a:r>
          </a:p>
          <a:p>
            <a:pPr algn="just">
              <a:lnSpc>
                <a:spcPct val="115000"/>
              </a:lnSpc>
            </a:pPr>
            <a:endParaRPr lang="pl-PL" sz="2000" b="1" dirty="0">
              <a:latin typeface="Calibri" panose="020F0502020204030204" pitchFamily="34" charset="0"/>
              <a:ea typeface="Calibri" panose="020F0502020204030204" pitchFamily="34" charset="0"/>
              <a:cs typeface="Calibri" panose="020F0502020204030204" pitchFamily="34" charset="0"/>
            </a:endParaRPr>
          </a:p>
          <a:p>
            <a:pPr algn="just">
              <a:lnSpc>
                <a:spcPct val="115000"/>
              </a:lnSpc>
            </a:pPr>
            <a:r>
              <a:rPr lang="pl-PL" sz="2000" b="1" dirty="0">
                <a:effectLst/>
                <a:latin typeface="Calibri" panose="020F0502020204030204" pitchFamily="34" charset="0"/>
                <a:ea typeface="Calibri" panose="020F0502020204030204" pitchFamily="34" charset="0"/>
                <a:cs typeface="Calibri" panose="020F0502020204030204" pitchFamily="34" charset="0"/>
              </a:rPr>
              <a:t>(E. Skowrońska-Bocian, J. Wierciński, w: J. Gudowski, Komentarz KC, t. 6, 2017, art. 1039, </a:t>
            </a:r>
            <a:r>
              <a:rPr lang="pl-PL" sz="2000" b="1" dirty="0" err="1">
                <a:effectLst/>
                <a:latin typeface="Calibri" panose="020F0502020204030204" pitchFamily="34" charset="0"/>
                <a:ea typeface="Calibri" panose="020F0502020204030204" pitchFamily="34" charset="0"/>
                <a:cs typeface="Calibri" panose="020F0502020204030204" pitchFamily="34" charset="0"/>
              </a:rPr>
              <a:t>Nt</a:t>
            </a:r>
            <a:r>
              <a:rPr lang="pl-PL" sz="2000" b="1" dirty="0">
                <a:effectLst/>
                <a:latin typeface="Calibri" panose="020F0502020204030204" pitchFamily="34" charset="0"/>
                <a:ea typeface="Calibri" panose="020F0502020204030204" pitchFamily="34" charset="0"/>
                <a:cs typeface="Calibri" panose="020F0502020204030204" pitchFamily="34" charset="0"/>
              </a:rPr>
              <a:t> 1–3; L. Stecki, Zaliczanie, s. 127 i n.)</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endParaRPr lang="pl-PL" sz="15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72775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151056" y="980728"/>
            <a:ext cx="7128792" cy="646331"/>
          </a:xfrm>
          <a:prstGeom prst="rect">
            <a:avLst/>
          </a:prstGeom>
        </p:spPr>
        <p:txBody>
          <a:bodyPr wrap="square">
            <a:spAutoFit/>
          </a:bodyPr>
          <a:lstStyle/>
          <a:p>
            <a:pPr algn="just"/>
            <a:r>
              <a:rPr lang="pl-PL" dirty="0">
                <a:latin typeface="Cambria" pitchFamily="18" charset="0"/>
                <a:ea typeface="Cambria" pitchFamily="18" charset="0"/>
              </a:rPr>
              <a:t> </a:t>
            </a:r>
          </a:p>
          <a:p>
            <a:pPr algn="just"/>
            <a:endParaRPr lang="pl-PL" dirty="0">
              <a:latin typeface="Cambria" pitchFamily="18" charset="0"/>
              <a:ea typeface="Cambria" pitchFamily="18" charset="0"/>
            </a:endParaRPr>
          </a:p>
        </p:txBody>
      </p:sp>
      <p:sp>
        <p:nvSpPr>
          <p:cNvPr id="4" name="Symbol zastępczy stopki 3">
            <a:extLst>
              <a:ext uri="{FF2B5EF4-FFF2-40B4-BE49-F238E27FC236}">
                <a16:creationId xmlns:a16="http://schemas.microsoft.com/office/drawing/2014/main" id="{B3F84054-CDC0-4325-92A0-24EF9868575B}"/>
              </a:ext>
            </a:extLst>
          </p:cNvPr>
          <p:cNvSpPr>
            <a:spLocks noGrp="1"/>
          </p:cNvSpPr>
          <p:nvPr>
            <p:ph type="ftr" sz="quarter" idx="11"/>
          </p:nvPr>
        </p:nvSpPr>
        <p:spPr/>
        <p:txBody>
          <a:bodyPr/>
          <a:lstStyle/>
          <a:p>
            <a:r>
              <a:rPr lang="pl-PL" dirty="0"/>
              <a:t>kontakt@adwokat-cichocka.pl</a:t>
            </a:r>
          </a:p>
        </p:txBody>
      </p:sp>
      <p:sp>
        <p:nvSpPr>
          <p:cNvPr id="5" name="Prostokąt 4">
            <a:extLst>
              <a:ext uri="{FF2B5EF4-FFF2-40B4-BE49-F238E27FC236}">
                <a16:creationId xmlns:a16="http://schemas.microsoft.com/office/drawing/2014/main" id="{AB578D28-2180-48DC-9459-F05EFD5925D4}"/>
              </a:ext>
            </a:extLst>
          </p:cNvPr>
          <p:cNvSpPr/>
          <p:nvPr/>
        </p:nvSpPr>
        <p:spPr>
          <a:xfrm>
            <a:off x="1475656" y="980728"/>
            <a:ext cx="6804192" cy="4877617"/>
          </a:xfrm>
          <a:prstGeom prst="rect">
            <a:avLst/>
          </a:prstGeom>
        </p:spPr>
        <p:txBody>
          <a:bodyPr wrap="square">
            <a:spAutoFit/>
          </a:bodyPr>
          <a:lstStyle/>
          <a:p>
            <a:pPr algn="just">
              <a:lnSpc>
                <a:spcPct val="150000"/>
              </a:lnSpc>
              <a:spcAft>
                <a:spcPts val="800"/>
              </a:spcAft>
            </a:pPr>
            <a:r>
              <a:rPr lang="pl-PL" sz="2000" b="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2"/>
              </a:rPr>
              <a:t>Postanowienie Sądu Najwyższego - Izba Cywilna z dnia 9 grudnia 2010 r., III CSK 39/10</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endParaRPr lang="pl-PL" sz="2000" dirty="0">
              <a:solidFill>
                <a:srgbClr val="212529"/>
              </a:solidFill>
              <a:latin typeface="Calibri" panose="020F0502020204030204" pitchFamily="34" charset="0"/>
              <a:ea typeface="Times New Roman" panose="02020603050405020304" pitchFamily="18" charset="0"/>
              <a:cs typeface="Calibri" panose="020F0502020204030204" pitchFamily="34" charset="0"/>
            </a:endParaRPr>
          </a:p>
          <a:p>
            <a:pPr algn="just">
              <a:lnSpc>
                <a:spcPct val="150000"/>
              </a:lnSpc>
              <a:spcAft>
                <a:spcPts val="800"/>
              </a:spcAft>
            </a:pP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Określenie "darowizna", użyte w art. 1039 § 1 KC należy rozumieć </a:t>
            </a:r>
            <a:r>
              <a:rPr lang="pl-PL" sz="20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wszelkie przysporzenia dokonane pod tytułem </a:t>
            </a:r>
            <a:r>
              <a:rPr lang="pl-PL" sz="2000" b="1" dirty="0" err="1">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darmym</a:t>
            </a:r>
            <a:r>
              <a:rPr lang="pl-PL" sz="20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które za życia spadkodawcy przeszły z jego majątku do majątku spadkobiercy i stały się własnością tego ostatniego. Zaliczeniu podlegają więc także inne korzyści, jakie nieodpłatnie otrzymał spadkobierca od spadkodawcy.</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endParaRPr lang="pl-PL" sz="16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15847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403648" y="620688"/>
            <a:ext cx="7416824" cy="5663089"/>
          </a:xfrm>
          <a:prstGeom prst="rect">
            <a:avLst/>
          </a:prstGeom>
        </p:spPr>
        <p:txBody>
          <a:bodyPr wrap="square">
            <a:spAutoFit/>
          </a:bodyPr>
          <a:lstStyle/>
          <a:p>
            <a:pPr algn="just">
              <a:lnSpc>
                <a:spcPct val="150000"/>
              </a:lnSpc>
              <a:spcAft>
                <a:spcPts val="800"/>
              </a:spcAft>
            </a:pPr>
            <a:r>
              <a:rPr lang="pl-PL" sz="1800" b="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2"/>
              </a:rPr>
              <a:t>Uchwała Sądu Najwyższego - Izba Cywilna z dnia 27 kwietnia 2022 r., III CZP 57/22</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Kwota objęta przewidzianym w art. 56 ust. 1 ustawy z dnia 29 sierpnia 1997 r. – Prawo bankowe (</a:t>
            </a:r>
            <a:r>
              <a:rPr lang="pl-PL" sz="1800" dirty="0" err="1">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t.j</a:t>
            </a: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Dz.U. z 2021 r. poz. 2439) pisemnym poleceniem złożonym bankowi przez posiadacza rachunku oszczędnościowego, rachunku oszczędnościowo-rozliczeniowego lub rachunku terminowej lokaty oszczędnościowej dotyczącym dokonania – po jego śmierci – wypłaty określonej kwoty pieniężnej na rzecz wskazanych przez niego osób: małżonka, wstępnych, zstępnych, lub rodzeństwa (</a:t>
            </a:r>
            <a:r>
              <a:rPr lang="pl-PL" sz="1800" b="1" dirty="0">
                <a:solidFill>
                  <a:srgbClr val="212529"/>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dyspozycja wkładem na wypadek śmierci), nie podlega zaliczeniu na schedę spadkową w rozumieniu art. 1039 § 1 KC.</a:t>
            </a:r>
            <a:endParaRPr lang="pl-PL" sz="18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pl-PL" dirty="0">
              <a:latin typeface="Cambria" pitchFamily="18" charset="0"/>
              <a:ea typeface="Cambria" pitchFamily="18" charset="0"/>
            </a:endParaRPr>
          </a:p>
        </p:txBody>
      </p:sp>
      <p:sp>
        <p:nvSpPr>
          <p:cNvPr id="3" name="Symbol zastępczy stopki 2">
            <a:extLst>
              <a:ext uri="{FF2B5EF4-FFF2-40B4-BE49-F238E27FC236}">
                <a16:creationId xmlns:a16="http://schemas.microsoft.com/office/drawing/2014/main" id="{94F446A5-CB45-45E2-83BF-2D3C3FED6CCE}"/>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24835750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85EDC3D3-53B0-4B6A-9ACE-338010290177}"/>
              </a:ext>
            </a:extLst>
          </p:cNvPr>
          <p:cNvSpPr>
            <a:spLocks noGrp="1"/>
          </p:cNvSpPr>
          <p:nvPr>
            <p:ph type="ftr" sz="quarter" idx="11"/>
          </p:nvPr>
        </p:nvSpPr>
        <p:spPr/>
        <p:txBody>
          <a:bodyPr/>
          <a:lstStyle/>
          <a:p>
            <a:r>
              <a:rPr lang="pl-PL" dirty="0"/>
              <a:t>kontakt@adwokat-cichocka.pl</a:t>
            </a:r>
          </a:p>
        </p:txBody>
      </p:sp>
      <p:sp>
        <p:nvSpPr>
          <p:cNvPr id="3" name="Prostokąt 2">
            <a:extLst>
              <a:ext uri="{FF2B5EF4-FFF2-40B4-BE49-F238E27FC236}">
                <a16:creationId xmlns:a16="http://schemas.microsoft.com/office/drawing/2014/main" id="{06786D07-18F7-414C-8792-8F4C0EA69F75}"/>
              </a:ext>
            </a:extLst>
          </p:cNvPr>
          <p:cNvSpPr/>
          <p:nvPr/>
        </p:nvSpPr>
        <p:spPr>
          <a:xfrm>
            <a:off x="1485096" y="620688"/>
            <a:ext cx="7335375" cy="5019644"/>
          </a:xfrm>
          <a:prstGeom prst="rect">
            <a:avLst/>
          </a:prstGeom>
        </p:spPr>
        <p:txBody>
          <a:bodyPr wrap="square">
            <a:spAutoFit/>
          </a:bodyPr>
          <a:lstStyle/>
          <a:p>
            <a:pPr lvl="0" algn="just">
              <a:lnSpc>
                <a:spcPct val="150000"/>
              </a:lnSpc>
              <a:spcAft>
                <a:spcPts val="0"/>
              </a:spcAft>
            </a:pPr>
            <a:endParaRPr lang="pl-PL" b="1" dirty="0">
              <a:solidFill>
                <a:srgbClr val="000000"/>
              </a:solidFill>
              <a:latin typeface="+mj-lt"/>
              <a:ea typeface="Times New Roman" panose="02020603050405020304" pitchFamily="18" charset="0"/>
              <a:cs typeface="Calibri" panose="020F0502020204030204" pitchFamily="34" charset="0"/>
            </a:endParaRPr>
          </a:p>
          <a:p>
            <a:pPr algn="just">
              <a:lnSpc>
                <a:spcPct val="150000"/>
              </a:lnSpc>
              <a:spcAft>
                <a:spcPts val="800"/>
              </a:spcAft>
            </a:pPr>
            <a:r>
              <a:rPr lang="pl-PL" sz="1800" b="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2"/>
              </a:rPr>
              <a:t>Uchwała Sądu Najwyższego - Izba Cywilna z dnia 7 lutego 2014 r., III CZP 114/13</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1.Wartość gospodarstwa rolnego przekazanego spadkobiercy (następcy) w drodze umowy zawartej w trybie art. 52 ustawy z 27.10.1977 r. o zaopatrzeniu emerytalnym oraz innych świadczeniach dla rolników i ich rodzin (Dz.U. Nr 32, poz. 140 ze zm.) </a:t>
            </a: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nie podlega zaliczeniu na należną temu spadkobiercy schedę spadkową na podstawie art. 1039 KC.</a:t>
            </a:r>
            <a:endParaRPr lang="pl-P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2. W pozostałym zakresie odmawia podjęcia uchwały.</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50000"/>
              </a:lnSpc>
              <a:spcAft>
                <a:spcPts val="0"/>
              </a:spcAft>
            </a:pPr>
            <a:endParaRPr lang="pl-PL" b="1" dirty="0">
              <a:solidFill>
                <a:srgbClr val="000000"/>
              </a:solidFill>
              <a:latin typeface="+mj-lt"/>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7742292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7873E999-BF7D-42BC-B8C0-A8E5059A5CC6}"/>
              </a:ext>
            </a:extLst>
          </p:cNvPr>
          <p:cNvSpPr>
            <a:spLocks noGrp="1"/>
          </p:cNvSpPr>
          <p:nvPr>
            <p:ph type="ftr" sz="quarter" idx="11"/>
          </p:nvPr>
        </p:nvSpPr>
        <p:spPr/>
        <p:txBody>
          <a:bodyPr/>
          <a:lstStyle/>
          <a:p>
            <a:r>
              <a:rPr lang="pl-PL" dirty="0"/>
              <a:t>kontakt@adwokat-cichocka.pl</a:t>
            </a:r>
          </a:p>
        </p:txBody>
      </p:sp>
      <p:sp>
        <p:nvSpPr>
          <p:cNvPr id="3" name="Prostokąt 2">
            <a:extLst>
              <a:ext uri="{FF2B5EF4-FFF2-40B4-BE49-F238E27FC236}">
                <a16:creationId xmlns:a16="http://schemas.microsoft.com/office/drawing/2014/main" id="{A7DB51E2-4BAE-44E7-B84B-81A428497FC1}"/>
              </a:ext>
            </a:extLst>
          </p:cNvPr>
          <p:cNvSpPr/>
          <p:nvPr/>
        </p:nvSpPr>
        <p:spPr>
          <a:xfrm>
            <a:off x="1331640" y="357066"/>
            <a:ext cx="7560840" cy="6015686"/>
          </a:xfrm>
          <a:prstGeom prst="rect">
            <a:avLst/>
          </a:prstGeom>
        </p:spPr>
        <p:txBody>
          <a:bodyPr wrap="square">
            <a:spAutoFit/>
          </a:bodyPr>
          <a:lstStyle/>
          <a:p>
            <a:pPr algn="just">
              <a:lnSpc>
                <a:spcPct val="150000"/>
              </a:lnSpc>
              <a:spcAft>
                <a:spcPts val="800"/>
              </a:spcAft>
            </a:pPr>
            <a:r>
              <a:rPr lang="pl-PL" sz="1800" b="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2"/>
              </a:rPr>
              <a:t>Wyrok Sądu Apelacyjnego w Warszawie - I Wydział Cywilny z dnia 11 grudnia 2013 r., I </a:t>
            </a:r>
            <a:r>
              <a:rPr lang="pl-PL" sz="1800" b="1" u="sng" dirty="0" err="1">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2"/>
              </a:rPr>
              <a:t>ACa</a:t>
            </a:r>
            <a:r>
              <a:rPr lang="pl-PL" sz="1800" b="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2"/>
              </a:rPr>
              <a:t> 1125/13</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4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Wynikająca z przepisów prawa </a:t>
            </a:r>
            <a:r>
              <a:rPr lang="pl-PL" sz="1400" b="1"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niedopuszczalność doliczenia do masy spadkowej nieruchomości przekazanej na podstawie umowy dożywocia</a:t>
            </a:r>
            <a:r>
              <a:rPr lang="pl-PL" sz="1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nie może zostać uznana za przyczynę jej nieważności ani za źródło pozorności oświadczeń stron</a:t>
            </a:r>
            <a:r>
              <a:rPr lang="pl-PL" sz="14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w przeciwnym bowiem razie niemalże każda umowa tego rodzaju musiałaby zostać uznana za nieważną. W każdym wypadku zawarcia umowy dożywocia dochodzi do przeniesienia własności nieruchomości, której wartość nie podlega zaliczeniu do masy spadkowej stanowiącej podstawę do obliczenia zachowku należnego tym spadkobiercom ustawowym, którzy zostali pominięci w testamencie poprzedniego właściciela, umowa dożywocia, z racji wzajemnego jej charakteru, nie stanowi bowiem darowizny w rozumieniu art. 1039 KC. Ograniczony zakres zastosowania tego przepisu nie może stanowić podstawy uzasadniającej kwestionowanie ważności każdej w zasadzie umowy dożywocia przez pozostałych spadkobierców poprzedniego właściciela, nawet jeżeli z umowy dożywocia korzyść majątkową odnosi tylko jedna z osób, które z ustawy są powołane do spadku. Potrzebę zawarcia takiej umowy pozostali spadkobiercy mogą oceniać w kategoriach moralnych i rodzinnych, brak jest jednak podstaw do uznania, że przewidziany ustawą skutek jej zawarcia stanowi przyczynę nieważności takiej umowy.</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50000"/>
              </a:lnSpc>
              <a:spcAft>
                <a:spcPts val="0"/>
              </a:spcAft>
            </a:pPr>
            <a:endParaRPr lang="pl-PL" dirty="0"/>
          </a:p>
        </p:txBody>
      </p:sp>
    </p:spTree>
    <p:extLst>
      <p:ext uri="{BB962C8B-B14F-4D97-AF65-F5344CB8AC3E}">
        <p14:creationId xmlns:p14="http://schemas.microsoft.com/office/powerpoint/2010/main" val="40781610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259632" y="357066"/>
            <a:ext cx="7488832" cy="5452775"/>
          </a:xfrm>
          <a:prstGeom prst="rect">
            <a:avLst/>
          </a:prstGeom>
        </p:spPr>
        <p:txBody>
          <a:bodyPr wrap="square">
            <a:spAutoFit/>
          </a:bodyPr>
          <a:lstStyle/>
          <a:p>
            <a:pPr algn="just">
              <a:lnSpc>
                <a:spcPct val="150000"/>
              </a:lnSpc>
              <a:spcAft>
                <a:spcPts val="800"/>
              </a:spcAft>
            </a:pPr>
            <a:r>
              <a:rPr lang="pl-PL" sz="1800" b="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2"/>
              </a:rPr>
              <a:t>Uchwała Sądu Najwyższego - Izba Cywilna z dnia 14 czerwca 1977 r., III CZP 42/77</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Małżonek spadkodawcy nie ma obowiązku zaliczania na schedę spadkową (art. 1039 § 1 KC) darowizny otrzymanej od spadkodawcy </a:t>
            </a: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przed zawarciem z nim małżeństwa</a:t>
            </a: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endParaRPr lang="pl-PL" sz="1800" b="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3"/>
            </a:endParaRPr>
          </a:p>
          <a:p>
            <a:pPr algn="just">
              <a:lnSpc>
                <a:spcPct val="150000"/>
              </a:lnSpc>
              <a:spcAft>
                <a:spcPts val="800"/>
              </a:spcAft>
            </a:pPr>
            <a:r>
              <a:rPr lang="pl-PL" sz="1800" b="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3"/>
              </a:rPr>
              <a:t>Postanowienie Sądu Najwyższego - Izba Cywilna z dnia 12 lutego 1974 r., III CRN 116/74</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Spadkobierca nie jest zobowiązany do zaliczenia na poczet schedy udziału w nieruchomości wchodzącej w skład masy spadkowej, jeżeli </a:t>
            </a: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udział otrzymał od pozostałego przy życiu współwłaściciela tej nieruchomości</a:t>
            </a: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lgn="just">
              <a:buFont typeface="Wingdings" panose="05000000000000000000" pitchFamily="2" charset="2"/>
              <a:buChar char="Ø"/>
            </a:pPr>
            <a:endParaRPr lang="pl-PL" dirty="0"/>
          </a:p>
        </p:txBody>
      </p:sp>
      <p:sp>
        <p:nvSpPr>
          <p:cNvPr id="3" name="Symbol zastępczy stopki 2">
            <a:extLst>
              <a:ext uri="{FF2B5EF4-FFF2-40B4-BE49-F238E27FC236}">
                <a16:creationId xmlns:a16="http://schemas.microsoft.com/office/drawing/2014/main" id="{9CFCEDF9-1715-4262-95FC-4BA5A4454502}"/>
              </a:ext>
            </a:extLst>
          </p:cNvPr>
          <p:cNvSpPr>
            <a:spLocks noGrp="1"/>
          </p:cNvSpPr>
          <p:nvPr>
            <p:ph type="ftr" sz="quarter" idx="11"/>
          </p:nvPr>
        </p:nvSpPr>
        <p:spPr/>
        <p:txBody>
          <a:bodyPr/>
          <a:lstStyle/>
          <a:p>
            <a:r>
              <a:rPr lang="pl-PL" dirty="0"/>
              <a:t>kontakt@adwokat-cichocka.pl</a:t>
            </a:r>
          </a:p>
        </p:txBody>
      </p:sp>
    </p:spTree>
    <p:extLst>
      <p:ext uri="{BB962C8B-B14F-4D97-AF65-F5344CB8AC3E}">
        <p14:creationId xmlns:p14="http://schemas.microsoft.com/office/powerpoint/2010/main" val="36606510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485097" y="548680"/>
            <a:ext cx="7191359" cy="5729774"/>
          </a:xfrm>
          <a:prstGeom prst="rect">
            <a:avLst/>
          </a:prstGeom>
        </p:spPr>
        <p:txBody>
          <a:bodyPr wrap="square">
            <a:spAutoFit/>
          </a:bodyPr>
          <a:lstStyle/>
          <a:p>
            <a:pPr algn="ctr">
              <a:lnSpc>
                <a:spcPct val="150000"/>
              </a:lnSpc>
              <a:spcAft>
                <a:spcPts val="800"/>
              </a:spcAft>
            </a:pP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Art. 1042 k.c. [Sposób zaliczenia]</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6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1. Zaliczenie na schedę spadkową przeprowadza się w ten sposób, że </a:t>
            </a:r>
            <a:r>
              <a:rPr lang="pl-PL" sz="16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wartość darowizn lub zapisów windykacyjnych podlegających zaliczeniu dolicza się do spadku lub do części spadku</a:t>
            </a:r>
            <a:r>
              <a:rPr lang="pl-PL" sz="16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która ulega podziałowi między spadkobierców obowiązanych wzajemnie do zaliczenia, po czym oblicza się schedę spadkową każdego z tych spadkobierców, a następnie każdemu z nich zalicza się na poczet jego schedy wartość darowizny lub zapisu windykacyjnego podlegającej zaliczeniu.</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6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2. </a:t>
            </a:r>
            <a:r>
              <a:rPr lang="pl-PL" sz="16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Wartość przedmiotu darowizny oblicza się według </a:t>
            </a:r>
            <a:r>
              <a:rPr lang="pl-PL" sz="1600" b="1"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stanu z chwili jej dokonania</a:t>
            </a:r>
            <a:r>
              <a:rPr lang="pl-PL" sz="16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 według </a:t>
            </a:r>
            <a:r>
              <a:rPr lang="pl-PL" sz="1600" b="1"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cen z chwili działu spadku</a:t>
            </a:r>
            <a:r>
              <a:rPr lang="pl-PL" sz="16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6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2</a:t>
            </a:r>
            <a:r>
              <a:rPr lang="pl-PL" sz="1600" baseline="30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1</a:t>
            </a:r>
            <a:r>
              <a:rPr lang="pl-PL" sz="16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r>
              <a:rPr lang="pl-PL" sz="16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Wartość przedmiotu zapisu windykacyjnego oblicza się według </a:t>
            </a:r>
            <a:r>
              <a:rPr lang="pl-PL" sz="1600" b="1"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stanu z chwili otwarcia spadku</a:t>
            </a:r>
            <a:r>
              <a:rPr lang="pl-PL" sz="16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 według </a:t>
            </a:r>
            <a:r>
              <a:rPr lang="pl-PL" sz="1600" b="1"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cen z chwili działu spadku</a:t>
            </a:r>
            <a:r>
              <a:rPr lang="pl-PL" sz="16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6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3. </a:t>
            </a:r>
            <a:r>
              <a:rPr lang="pl-PL" sz="1600"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Przy zaliczaniu na schedę spadkową nie uwzględnia się pożytków przedmiotu darowizny lub zapisu windykacyjnego</a:t>
            </a:r>
            <a:r>
              <a:rPr lang="pl-PL" sz="16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pl-PL" dirty="0"/>
          </a:p>
        </p:txBody>
      </p:sp>
      <p:sp>
        <p:nvSpPr>
          <p:cNvPr id="4" name="Symbol zastępczy stopki 3">
            <a:extLst>
              <a:ext uri="{FF2B5EF4-FFF2-40B4-BE49-F238E27FC236}">
                <a16:creationId xmlns:a16="http://schemas.microsoft.com/office/drawing/2014/main" id="{2606DB34-F0FD-48CB-A8F9-5998390AC7D3}"/>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3783168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763688" y="116632"/>
            <a:ext cx="7380312" cy="5868273"/>
          </a:xfrm>
          <a:prstGeom prst="rect">
            <a:avLst/>
          </a:prstGeom>
        </p:spPr>
        <p:txBody>
          <a:bodyPr wrap="square">
            <a:spAutoFit/>
          </a:bodyPr>
          <a:lstStyle/>
          <a:p>
            <a:pPr algn="ctr">
              <a:lnSpc>
                <a:spcPct val="150000"/>
              </a:lnSpc>
              <a:spcAft>
                <a:spcPts val="800"/>
              </a:spcAft>
            </a:pPr>
            <a:endPar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ctr">
              <a:lnSpc>
                <a:spcPct val="150000"/>
              </a:lnSpc>
              <a:spcAft>
                <a:spcPts val="800"/>
              </a:spcAft>
            </a:pP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Art. 1037 k.c.</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1. Dział spadku może nastąpić bądź </a:t>
            </a: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na mocy umowy</a:t>
            </a: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między wszystkimi spadkobiercami, bądź </a:t>
            </a: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na mocy orzeczenia sądu</a:t>
            </a: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na żądanie któregokolwiek ze spadkobierców.</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 Jeżeli do spadku należy </a:t>
            </a: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nieruchomość</a:t>
            </a: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umowa o dział powinna być zawarta w formie </a:t>
            </a: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aktu notarialnego</a:t>
            </a: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3. Jeżeli do spadku należy </a:t>
            </a: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przedsiębiorstwo</a:t>
            </a: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umowa o dział spadku powinna być zawarta w </a:t>
            </a: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formie pisemnej z podpisami notarialnie poświadczonymi</a:t>
            </a: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Jeżeli jednak w skład przedsiębiorstwa wchodzi nieruchomość albo przedsiębiorstwo jest objęte zarządem sukcesyjnym, umowa o dział spadku powinna być zawarta w formie aktu notarialnego.</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pl-PL" dirty="0">
              <a:latin typeface="Cambria" pitchFamily="18" charset="0"/>
              <a:ea typeface="Cambria" pitchFamily="18" charset="0"/>
            </a:endParaRPr>
          </a:p>
        </p:txBody>
      </p:sp>
      <p:sp>
        <p:nvSpPr>
          <p:cNvPr id="3" name="Symbol zastępczy stopki 2">
            <a:extLst>
              <a:ext uri="{FF2B5EF4-FFF2-40B4-BE49-F238E27FC236}">
                <a16:creationId xmlns:a16="http://schemas.microsoft.com/office/drawing/2014/main" id="{C7D7F7B7-9C39-426F-82CB-79357AE61CE5}"/>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996301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0097E96A-962F-4661-937E-F197DE3181FE}"/>
              </a:ext>
            </a:extLst>
          </p:cNvPr>
          <p:cNvSpPr>
            <a:spLocks noGrp="1"/>
          </p:cNvSpPr>
          <p:nvPr>
            <p:ph type="ftr" sz="quarter" idx="11"/>
          </p:nvPr>
        </p:nvSpPr>
        <p:spPr/>
        <p:txBody>
          <a:bodyPr/>
          <a:lstStyle/>
          <a:p>
            <a:r>
              <a:rPr lang="pl-PL"/>
              <a:t>kontakt@adwokat-cichocka.pl</a:t>
            </a:r>
          </a:p>
        </p:txBody>
      </p:sp>
      <p:sp>
        <p:nvSpPr>
          <p:cNvPr id="4" name="Prostokąt 3">
            <a:extLst>
              <a:ext uri="{FF2B5EF4-FFF2-40B4-BE49-F238E27FC236}">
                <a16:creationId xmlns:a16="http://schemas.microsoft.com/office/drawing/2014/main" id="{0F4DA0F5-39DE-4FE0-81DD-339AA709A51A}"/>
              </a:ext>
            </a:extLst>
          </p:cNvPr>
          <p:cNvSpPr/>
          <p:nvPr/>
        </p:nvSpPr>
        <p:spPr>
          <a:xfrm>
            <a:off x="1485097" y="764704"/>
            <a:ext cx="7551399" cy="5647059"/>
          </a:xfrm>
          <a:prstGeom prst="rect">
            <a:avLst/>
          </a:prstGeom>
        </p:spPr>
        <p:txBody>
          <a:bodyPr wrap="square">
            <a:spAutoFit/>
          </a:bodyPr>
          <a:lstStyle/>
          <a:p>
            <a:pPr algn="ctr">
              <a:lnSpc>
                <a:spcPct val="150000"/>
              </a:lnSpc>
              <a:spcAft>
                <a:spcPts val="0"/>
              </a:spcAft>
            </a:pPr>
            <a:r>
              <a:rPr lang="pl-PL" sz="2000" b="1" dirty="0">
                <a:effectLst/>
                <a:latin typeface="Calibri" panose="020F0502020204030204" pitchFamily="34" charset="0"/>
                <a:ea typeface="Calibri" panose="020F0502020204030204" pitchFamily="34" charset="0"/>
                <a:cs typeface="Calibri" panose="020F0502020204030204" pitchFamily="34" charset="0"/>
              </a:rPr>
              <a:t>Nie zaliczamy darowizny i zapisu rzeczowo!</a:t>
            </a:r>
          </a:p>
          <a:p>
            <a:pPr algn="ctr">
              <a:lnSpc>
                <a:spcPct val="150000"/>
              </a:lnSpc>
              <a:spcAft>
                <a:spcPts val="0"/>
              </a:spcAft>
            </a:pPr>
            <a:r>
              <a:rPr lang="pl-PL" sz="2000" b="1" dirty="0">
                <a:effectLst/>
                <a:latin typeface="Calibri" panose="020F0502020204030204" pitchFamily="34" charset="0"/>
                <a:ea typeface="Calibri" panose="020F0502020204030204" pitchFamily="34" charset="0"/>
                <a:cs typeface="Calibri" panose="020F0502020204030204" pitchFamily="34" charset="0"/>
              </a:rPr>
              <a:t>Doliczamy ich wartość!</a:t>
            </a:r>
            <a:endParaRPr lang="pl-PL" sz="2000" b="1" dirty="0">
              <a:solidFill>
                <a:srgbClr val="212529"/>
              </a:solidFill>
              <a:effectLst/>
              <a:latin typeface="Calibri" panose="020F0502020204030204" pitchFamily="34" charset="0"/>
              <a:ea typeface="Calibri" panose="020F0502020204030204" pitchFamily="34" charset="0"/>
              <a:cs typeface="Calibri" panose="020F0502020204030204" pitchFamily="34" charset="0"/>
            </a:endParaRPr>
          </a:p>
          <a:p>
            <a:pPr algn="just">
              <a:lnSpc>
                <a:spcPct val="150000"/>
              </a:lnSpc>
              <a:spcAft>
                <a:spcPts val="800"/>
              </a:spcAft>
            </a:pPr>
            <a:endParaRPr lang="pl-PL" sz="2000" b="1" dirty="0">
              <a:solidFill>
                <a:srgbClr val="212529"/>
              </a:solidFill>
              <a:effectLst/>
              <a:latin typeface="Calibri" panose="020F0502020204030204" pitchFamily="34" charset="0"/>
              <a:ea typeface="Calibri" panose="020F0502020204030204" pitchFamily="34" charset="0"/>
              <a:cs typeface="Calibri" panose="020F0502020204030204" pitchFamily="34" charset="0"/>
            </a:endParaRPr>
          </a:p>
          <a:p>
            <a:pPr algn="just">
              <a:lnSpc>
                <a:spcPct val="150000"/>
              </a:lnSpc>
              <a:spcAft>
                <a:spcPts val="800"/>
              </a:spcAft>
            </a:pPr>
            <a:r>
              <a:rPr lang="pl-PL" sz="2000" b="1"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Doliczenie wartości darowizny:</a:t>
            </a:r>
            <a:endParaRPr lang="pl-PL" sz="20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50000"/>
              </a:lnSpc>
              <a:buFont typeface="Symbol" panose="05050102010706020507" pitchFamily="18" charset="2"/>
              <a:buChar char=""/>
            </a:pPr>
            <a:r>
              <a:rPr lang="pl-PL" sz="2000"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według stanu z chwili dokonania darowizny, </a:t>
            </a:r>
            <a:endParaRPr lang="pl-PL" sz="20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50000"/>
              </a:lnSpc>
              <a:spcAft>
                <a:spcPts val="800"/>
              </a:spcAft>
              <a:buFont typeface="Symbol" panose="05050102010706020507" pitchFamily="18" charset="2"/>
              <a:buChar char=""/>
            </a:pPr>
            <a:r>
              <a:rPr lang="pl-PL" sz="2000"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według cen z chwili działu spadku. </a:t>
            </a:r>
            <a:endParaRPr lang="pl-PL" sz="20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50000"/>
              </a:lnSpc>
              <a:spcAft>
                <a:spcPts val="800"/>
              </a:spcAft>
            </a:pPr>
            <a:r>
              <a:rPr lang="pl-PL" sz="2000"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 </a:t>
            </a:r>
            <a:endParaRPr lang="pl-PL" sz="20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50000"/>
              </a:lnSpc>
              <a:spcAft>
                <a:spcPts val="800"/>
              </a:spcAft>
            </a:pPr>
            <a:r>
              <a:rPr lang="pl-PL" sz="2000" b="1"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Doliczenie wartości zapisu windykacyjnego:</a:t>
            </a:r>
            <a:endParaRPr lang="pl-PL" sz="20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50000"/>
              </a:lnSpc>
              <a:buFont typeface="Symbol" panose="05050102010706020507" pitchFamily="18" charset="2"/>
              <a:buChar char=""/>
            </a:pPr>
            <a:r>
              <a:rPr lang="pl-PL" sz="2000"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według stanu z chwili otwarcia spadku, </a:t>
            </a:r>
            <a:endParaRPr lang="pl-PL" sz="20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50000"/>
              </a:lnSpc>
              <a:spcAft>
                <a:spcPts val="800"/>
              </a:spcAft>
              <a:buFont typeface="Symbol" panose="05050102010706020507" pitchFamily="18" charset="2"/>
              <a:buChar char=""/>
            </a:pPr>
            <a:r>
              <a:rPr lang="pl-PL" sz="2000"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według cen z chwili działu spadku. </a:t>
            </a:r>
            <a:endParaRPr lang="pl-PL" sz="20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50000"/>
              </a:lnSpc>
              <a:spcAft>
                <a:spcPts val="0"/>
              </a:spcAft>
            </a:pPr>
            <a:endParaRPr lang="pl-PL" sz="16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471850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15C07926-F4EA-4E67-AE3A-D11798D73A43}"/>
              </a:ext>
            </a:extLst>
          </p:cNvPr>
          <p:cNvSpPr/>
          <p:nvPr/>
        </p:nvSpPr>
        <p:spPr>
          <a:xfrm>
            <a:off x="1331640" y="620688"/>
            <a:ext cx="7632848" cy="4564711"/>
          </a:xfrm>
          <a:prstGeom prst="rect">
            <a:avLst/>
          </a:prstGeom>
        </p:spPr>
        <p:txBody>
          <a:bodyPr wrap="square">
            <a:spAutoFit/>
          </a:bodyPr>
          <a:lstStyle/>
          <a:p>
            <a:pPr algn="just">
              <a:lnSpc>
                <a:spcPct val="150000"/>
              </a:lnSpc>
              <a:spcAft>
                <a:spcPts val="800"/>
              </a:spcAft>
            </a:pPr>
            <a:endPar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50000"/>
              </a:lnSpc>
              <a:spcAft>
                <a:spcPts val="800"/>
              </a:spcAft>
            </a:pPr>
            <a:r>
              <a:rPr lang="pl-PL" sz="2400" b="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2"/>
              </a:rPr>
              <a:t>Postanowienie Sądu Najwyższego - Izba Cywilna z dnia 16 kwietnia 2004 r., II CKN 892/98</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24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24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Obliczenie wartości darowizny podlegającej zaliczeniu na schedę spadkową.</a:t>
            </a:r>
            <a:r>
              <a:rPr lang="pl-PL" sz="2400" b="1" u="sng" dirty="0">
                <a:solidFill>
                  <a:srgbClr val="212529"/>
                </a:solidFill>
                <a:latin typeface="Calibri" panose="020F0502020204030204" pitchFamily="34" charset="0"/>
                <a:ea typeface="Times New Roman" panose="02020603050405020304" pitchFamily="18" charset="0"/>
                <a:cs typeface="Calibri" panose="020F0502020204030204" pitchFamily="34" charset="0"/>
              </a:rPr>
              <a:t> według stanu z chwili otwarcia spadku narusza art. 1042 § 2 KC</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50000"/>
              </a:lnSpc>
              <a:spcAft>
                <a:spcPts val="0"/>
              </a:spcAft>
            </a:pPr>
            <a:endParaRPr lang="pl-PL" sz="1600" dirty="0">
              <a:ea typeface="Calibri" panose="020F0502020204030204" pitchFamily="34" charset="0"/>
              <a:cs typeface="Times New Roman" panose="02020603050405020304" pitchFamily="18" charset="0"/>
            </a:endParaRPr>
          </a:p>
        </p:txBody>
      </p:sp>
      <p:sp>
        <p:nvSpPr>
          <p:cNvPr id="3" name="Symbol zastępczy stopki 2">
            <a:extLst>
              <a:ext uri="{FF2B5EF4-FFF2-40B4-BE49-F238E27FC236}">
                <a16:creationId xmlns:a16="http://schemas.microsoft.com/office/drawing/2014/main" id="{9B8C3352-F687-490E-BAC5-86D6119FAB55}"/>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252706349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1485096" y="188640"/>
            <a:ext cx="7407384" cy="6145272"/>
          </a:xfrm>
          <a:prstGeom prst="rect">
            <a:avLst/>
          </a:prstGeom>
        </p:spPr>
        <p:txBody>
          <a:bodyPr wrap="square">
            <a:spAutoFit/>
          </a:bodyPr>
          <a:lstStyle/>
          <a:p>
            <a:pPr algn="just"/>
            <a:r>
              <a:rPr lang="pl-PL" dirty="0"/>
              <a:t> </a:t>
            </a:r>
          </a:p>
          <a:p>
            <a:pPr algn="just">
              <a:lnSpc>
                <a:spcPct val="150000"/>
              </a:lnSpc>
              <a:spcAft>
                <a:spcPts val="800"/>
              </a:spcAft>
            </a:pPr>
            <a:r>
              <a:rPr lang="pl-PL" sz="1800" b="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2"/>
              </a:rPr>
              <a:t>Postanowienie Sądu Najwyższego - Izba Cywilna z dnia 9 lutego 2024 r., II CSKP 903/22</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I.</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Przy szacowaniu wartości darowizny </a:t>
            </a:r>
            <a:r>
              <a:rPr lang="pl-PL" sz="1800" b="1"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nie mają znaczenia następcze zmiany jej przedmiotu, takie jak zużycie, zniszczenie albo ulepszenie,</a:t>
            </a: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 spoczywające na właścicielu ryzyko takich zmian nie oddziałuje na jego sytuację w dziale spadku. Darowizna podlega zaliczeniu na schedę spadkową według tego stanu, który miał jej przedmiot w chwili dokonania.</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II.</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Wartość nieruchomości będącej przedmiotem darowizny podlegającej zaliczeniu na schedę spadkową </a:t>
            </a:r>
            <a:r>
              <a:rPr lang="pl-PL" sz="1800" b="1"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oblicza się z uwzględnieniem przeznaczenia nieruchomości w chwili dokonania darowizny </a:t>
            </a: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(art. 1042 § 2 KC).</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endParaRPr lang="pl-PL" dirty="0"/>
          </a:p>
        </p:txBody>
      </p:sp>
      <p:sp>
        <p:nvSpPr>
          <p:cNvPr id="2" name="Symbol zastępczy stopki 1">
            <a:extLst>
              <a:ext uri="{FF2B5EF4-FFF2-40B4-BE49-F238E27FC236}">
                <a16:creationId xmlns:a16="http://schemas.microsoft.com/office/drawing/2014/main" id="{8DD6182E-A178-47B8-824D-805DC6D9BE54}"/>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25854813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C7C35B0E-BF67-5198-FA47-F34FB3D34FC6}"/>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F7539306-7415-EEF9-D3C8-F20BF648393C}"/>
              </a:ext>
            </a:extLst>
          </p:cNvPr>
          <p:cNvSpPr txBox="1"/>
          <p:nvPr/>
        </p:nvSpPr>
        <p:spPr>
          <a:xfrm>
            <a:off x="827584" y="188640"/>
            <a:ext cx="7992888" cy="5978496"/>
          </a:xfrm>
          <a:prstGeom prst="rect">
            <a:avLst/>
          </a:prstGeom>
          <a:noFill/>
        </p:spPr>
        <p:txBody>
          <a:bodyPr wrap="square">
            <a:spAutoFit/>
          </a:bodyPr>
          <a:lstStyle/>
          <a:p>
            <a:pPr algn="just">
              <a:lnSpc>
                <a:spcPct val="150000"/>
              </a:lnSpc>
              <a:spcAft>
                <a:spcPts val="800"/>
              </a:spcAft>
            </a:pPr>
            <a:r>
              <a:rPr lang="pl-PL" sz="1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Waloryzacja:</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4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Trzy koncepcje ustalenia wartości nakładów z majątku wspólnego na majątek osobisty małżonka: </a:t>
            </a:r>
            <a:r>
              <a:rPr lang="pl-PL" sz="1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1) zwrot kwoty nominalnej</a:t>
            </a:r>
            <a:r>
              <a:rPr lang="pl-PL" sz="14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(małżonek zwraca połowę wartości nominalnej nakładu); </a:t>
            </a:r>
            <a:r>
              <a:rPr lang="pl-PL" sz="1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2) ustalenie wartości nakładów w formie ułamka i odniesienie do obecnej ich wartości.</a:t>
            </a:r>
            <a:r>
              <a:rPr lang="pl-PL" sz="14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Przykładowo, z majątku wspólnego małżonkowie sfinansowali kredyt potrzebny do wybudowania domu położonego na gruncie należącym do jednego małżonka. Jeżeli środki te stanowiły połowę wartości budynku, to należy zbadać jego wartość z chwili orzekania i pomnożyć przez ½. Połowa otrzymanej kwoty będzie stanowiła wartość nakładu, którego zwrotu może żądać ten z małżonków, do którego nie należy nieruchomość wraz z budynkiem; </a:t>
            </a:r>
            <a:r>
              <a:rPr lang="pl-PL" sz="1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3) zasada waloryzacji wyrażona w art. 358 1 § 3 KC zgodnie z którym w razie istotnej zmiany siły nabywczej pieniądza po powstaniu zobowiązania, sąd może po rozważeniu interesów stron, zgodnie z zasadami współżycia społecznego, zmienić wysokość lub sposób spełnienia świadczenia pieniężnego, chociażby były ustalone w orzeczeniu lub umowie</a:t>
            </a:r>
            <a:r>
              <a:rPr lang="pl-PL" sz="14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Wskaźnikiem waloryzacyjnym może być przeciętne wynagrodzenie lub też cena 1 m² mieszkania. Przykładowo, w 1989 r. małżonkowie z majątku wspólnego przeznaczyli na remont mieszkania wchodzącego w skład majątku odrębnego jednego z nich kwotę stanowiącą równowartość trzech miesięcznych wynagrodzeń. W razie rozliczenia nakładu w 2017 r. jego wartość również powinna być równa kwocie trzykrotnego przeciętnego miesięcznego wynagrodzenia </a:t>
            </a:r>
            <a:r>
              <a:rPr lang="pl-PL" sz="1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(co do sposobów rozliczeń nakładów zob. uzasadnienie postanowienia SN z dnia 16 listopada 2012 r., III CZP 64/12, LEX nr 1293792) (G. </a:t>
            </a:r>
            <a:r>
              <a:rPr lang="pl-PL" sz="1400" b="1" dirty="0" err="1">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Jędrejek</a:t>
            </a:r>
            <a:r>
              <a:rPr lang="pl-PL" sz="1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[w:] Kodeks rodzinny i opiekuńczy. Komentarz aktualizowany, LEX/el. 2019, art. 45.)</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669081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9794D2CF-BA1C-4F66-A0E6-74E50C6C2B17}"/>
              </a:ext>
            </a:extLst>
          </p:cNvPr>
          <p:cNvSpPr>
            <a:spLocks noGrp="1"/>
          </p:cNvSpPr>
          <p:nvPr>
            <p:ph type="ftr" sz="quarter" idx="11"/>
          </p:nvPr>
        </p:nvSpPr>
        <p:spPr/>
        <p:txBody>
          <a:bodyPr/>
          <a:lstStyle/>
          <a:p>
            <a:r>
              <a:rPr lang="pl-PL"/>
              <a:t>kontakt@adwokat-cichocka.pl</a:t>
            </a:r>
          </a:p>
        </p:txBody>
      </p:sp>
      <p:sp>
        <p:nvSpPr>
          <p:cNvPr id="3" name="Prostokąt 2">
            <a:extLst>
              <a:ext uri="{FF2B5EF4-FFF2-40B4-BE49-F238E27FC236}">
                <a16:creationId xmlns:a16="http://schemas.microsoft.com/office/drawing/2014/main" id="{53C688B7-3BDA-47C2-A399-6C34280D09C4}"/>
              </a:ext>
            </a:extLst>
          </p:cNvPr>
          <p:cNvSpPr/>
          <p:nvPr/>
        </p:nvSpPr>
        <p:spPr>
          <a:xfrm>
            <a:off x="1259632" y="476672"/>
            <a:ext cx="7560840" cy="5632824"/>
          </a:xfrm>
          <a:prstGeom prst="rect">
            <a:avLst/>
          </a:prstGeom>
        </p:spPr>
        <p:txBody>
          <a:bodyPr wrap="square">
            <a:spAutoFit/>
          </a:bodyPr>
          <a:lstStyle/>
          <a:p>
            <a:pPr algn="ctr">
              <a:lnSpc>
                <a:spcPct val="150000"/>
              </a:lnSpc>
              <a:spcAft>
                <a:spcPts val="800"/>
              </a:spcAft>
            </a:pPr>
            <a:r>
              <a:rPr lang="pl-PL" sz="2400" b="1" dirty="0">
                <a:solidFill>
                  <a:srgbClr val="212529"/>
                </a:solidFill>
                <a:effectLst/>
                <a:latin typeface="Calibr"/>
                <a:ea typeface="Times New Roman" panose="02020603050405020304" pitchFamily="18" charset="0"/>
                <a:cs typeface="Calibri" panose="020F0502020204030204" pitchFamily="34" charset="0"/>
              </a:rPr>
              <a:t>Waloryzacja w formie proporcji (art. </a:t>
            </a:r>
            <a:r>
              <a:rPr lang="pl-PL" sz="2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358</a:t>
            </a:r>
            <a:r>
              <a:rPr lang="pl-PL" sz="2400" b="1" baseline="30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1</a:t>
            </a:r>
            <a:r>
              <a:rPr lang="pl-PL" sz="2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§3 k.c.)</a:t>
            </a:r>
            <a:endParaRPr lang="pl-PL" sz="2400" b="1" dirty="0">
              <a:effectLst/>
              <a:latin typeface="Calibr"/>
              <a:ea typeface="Calibri" panose="020F0502020204030204" pitchFamily="34" charset="0"/>
              <a:cs typeface="Times New Roman" panose="02020603050405020304" pitchFamily="18" charset="0"/>
            </a:endParaRPr>
          </a:p>
          <a:p>
            <a:pPr algn="just">
              <a:lnSpc>
                <a:spcPct val="107000"/>
              </a:lnSpc>
              <a:spcAft>
                <a:spcPts val="800"/>
              </a:spcAft>
              <a:tabLst>
                <a:tab pos="1816100" algn="l"/>
              </a:tabLst>
            </a:pPr>
            <a:r>
              <a:rPr lang="pl-PL" sz="2400" b="1" dirty="0">
                <a:effectLst/>
                <a:latin typeface="Calibr"/>
                <a:ea typeface="Calibri" panose="020F0502020204030204" pitchFamily="34" charset="0"/>
                <a:cs typeface="Calibri" panose="020F0502020204030204" pitchFamily="34" charset="0"/>
              </a:rPr>
              <a:t>Jakie dane musimy podstawić:</a:t>
            </a:r>
            <a:endParaRPr lang="pl-PL" sz="2400" b="1" dirty="0">
              <a:effectLst/>
              <a:latin typeface="Calibr"/>
              <a:ea typeface="Calibri" panose="020F0502020204030204" pitchFamily="34" charset="0"/>
              <a:cs typeface="Times New Roman" panose="02020603050405020304" pitchFamily="18" charset="0"/>
            </a:endParaRPr>
          </a:p>
          <a:p>
            <a:pPr algn="just">
              <a:lnSpc>
                <a:spcPct val="107000"/>
              </a:lnSpc>
              <a:spcAft>
                <a:spcPts val="800"/>
              </a:spcAft>
              <a:tabLst>
                <a:tab pos="1816100" algn="l"/>
              </a:tabLst>
            </a:pPr>
            <a:r>
              <a:rPr lang="pl-PL" sz="2400" dirty="0">
                <a:effectLst/>
                <a:latin typeface="Calibr"/>
                <a:ea typeface="Calibri" panose="020F0502020204030204" pitchFamily="34" charset="0"/>
                <a:cs typeface="Calibri" panose="020F0502020204030204" pitchFamily="34" charset="0"/>
              </a:rPr>
              <a:t> </a:t>
            </a:r>
            <a:endParaRPr lang="pl-PL" sz="2400" dirty="0">
              <a:effectLst/>
              <a:latin typeface="Calibr"/>
              <a:ea typeface="Calibri" panose="020F0502020204030204" pitchFamily="34" charset="0"/>
              <a:cs typeface="Times New Roman" panose="02020603050405020304" pitchFamily="18" charset="0"/>
            </a:endParaRPr>
          </a:p>
          <a:p>
            <a:pPr algn="just">
              <a:lnSpc>
                <a:spcPct val="107000"/>
              </a:lnSpc>
              <a:spcAft>
                <a:spcPts val="800"/>
              </a:spcAft>
            </a:pPr>
            <a:r>
              <a:rPr lang="pl-PL" sz="2400" dirty="0">
                <a:effectLst/>
                <a:latin typeface="Calibr"/>
                <a:ea typeface="Calibri" panose="020F0502020204030204" pitchFamily="34" charset="0"/>
                <a:cs typeface="Calibri" panose="020F0502020204030204" pitchFamily="34" charset="0"/>
              </a:rPr>
              <a:t>1.	kwota do zwaloryzowania,</a:t>
            </a:r>
            <a:endParaRPr lang="pl-PL" sz="2400" dirty="0">
              <a:effectLst/>
              <a:latin typeface="Calibr"/>
              <a:ea typeface="Calibri" panose="020F0502020204030204" pitchFamily="34" charset="0"/>
              <a:cs typeface="Times New Roman" panose="02020603050405020304" pitchFamily="18" charset="0"/>
            </a:endParaRPr>
          </a:p>
          <a:p>
            <a:pPr algn="just">
              <a:lnSpc>
                <a:spcPct val="107000"/>
              </a:lnSpc>
              <a:spcAft>
                <a:spcPts val="800"/>
              </a:spcAft>
            </a:pPr>
            <a:r>
              <a:rPr lang="pl-PL" sz="2400" dirty="0">
                <a:effectLst/>
                <a:latin typeface="Calibr"/>
                <a:ea typeface="Calibri" panose="020F0502020204030204" pitchFamily="34" charset="0"/>
                <a:cs typeface="Calibri" panose="020F0502020204030204" pitchFamily="34" charset="0"/>
              </a:rPr>
              <a:t>2.	średnie miesięczne wynagrodzenie w poszczególnych latach poczynionych darowizn,</a:t>
            </a:r>
            <a:endParaRPr lang="pl-PL" sz="2400" dirty="0">
              <a:effectLst/>
              <a:latin typeface="Calibr"/>
              <a:ea typeface="Calibri" panose="020F0502020204030204" pitchFamily="34" charset="0"/>
              <a:cs typeface="Times New Roman" panose="02020603050405020304" pitchFamily="18" charset="0"/>
            </a:endParaRPr>
          </a:p>
          <a:p>
            <a:pPr algn="just">
              <a:lnSpc>
                <a:spcPct val="107000"/>
              </a:lnSpc>
              <a:spcAft>
                <a:spcPts val="800"/>
              </a:spcAft>
            </a:pPr>
            <a:r>
              <a:rPr lang="pl-PL" sz="2400" dirty="0">
                <a:effectLst/>
                <a:latin typeface="Calibr"/>
                <a:ea typeface="Calibri" panose="020F0502020204030204" pitchFamily="34" charset="0"/>
                <a:cs typeface="Calibri" panose="020F0502020204030204" pitchFamily="34" charset="0"/>
              </a:rPr>
              <a:t>3.	średnie miesięczne wynagrodzenie w  roku działu spadku.</a:t>
            </a:r>
            <a:endParaRPr lang="pl-PL" sz="2400" dirty="0">
              <a:effectLst/>
              <a:latin typeface="Calibr"/>
              <a:ea typeface="Calibri" panose="020F0502020204030204" pitchFamily="34" charset="0"/>
              <a:cs typeface="Times New Roman" panose="02020603050405020304" pitchFamily="18" charset="0"/>
            </a:endParaRPr>
          </a:p>
          <a:p>
            <a:pPr lvl="0" algn="just">
              <a:lnSpc>
                <a:spcPct val="150000"/>
              </a:lnSpc>
              <a:spcAft>
                <a:spcPts val="0"/>
              </a:spcAft>
              <a:buClr>
                <a:srgbClr val="000000"/>
              </a:buClr>
            </a:pPr>
            <a:endParaRPr lang="pl-PL" sz="2400" dirty="0">
              <a:effectLst/>
              <a:latin typeface="Calibr"/>
              <a:ea typeface="Calibri" panose="020F0502020204030204" pitchFamily="34" charset="0"/>
              <a:cs typeface="Calibri" panose="020F0502020204030204" pitchFamily="34" charset="0"/>
            </a:endParaRPr>
          </a:p>
          <a:p>
            <a:pPr lvl="0" algn="just">
              <a:lnSpc>
                <a:spcPct val="150000"/>
              </a:lnSpc>
              <a:spcAft>
                <a:spcPts val="0"/>
              </a:spcAft>
              <a:buClr>
                <a:srgbClr val="000000"/>
              </a:buClr>
            </a:pPr>
            <a:r>
              <a:rPr lang="pl-PL" sz="2400" b="1" dirty="0">
                <a:latin typeface="Calibr"/>
                <a:ea typeface="Calibri" panose="020F0502020204030204" pitchFamily="34" charset="0"/>
                <a:cs typeface="Calibri" panose="020F0502020204030204" pitchFamily="34" charset="0"/>
              </a:rPr>
              <a:t>Bierzemy pod uwagę średnie miesięczne wynagrodzenie według danych za </a:t>
            </a:r>
            <a:r>
              <a:rPr lang="pl-PL" sz="2400" b="1" u="sng" dirty="0">
                <a:latin typeface="Calibr"/>
                <a:ea typeface="Calibri" panose="020F0502020204030204" pitchFamily="34" charset="0"/>
                <a:cs typeface="Calibri" panose="020F0502020204030204" pitchFamily="34" charset="0"/>
              </a:rPr>
              <a:t>pełny rok kalendarzowy</a:t>
            </a:r>
            <a:r>
              <a:rPr lang="pl-PL" sz="2400" b="1" dirty="0">
                <a:latin typeface="Calibr"/>
                <a:ea typeface="Calibri" panose="020F0502020204030204" pitchFamily="34" charset="0"/>
                <a:cs typeface="Calibri" panose="020F0502020204030204" pitchFamily="34" charset="0"/>
              </a:rPr>
              <a:t>! </a:t>
            </a:r>
            <a:endParaRPr lang="pl-PL" sz="2400" b="1" dirty="0">
              <a:effectLst/>
              <a:latin typeface="Calibr"/>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8882052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FEDF3419-2BB7-443A-B99A-600C18A90D73}"/>
              </a:ext>
            </a:extLst>
          </p:cNvPr>
          <p:cNvSpPr>
            <a:spLocks noGrp="1"/>
          </p:cNvSpPr>
          <p:nvPr>
            <p:ph type="ftr" sz="quarter" idx="11"/>
          </p:nvPr>
        </p:nvSpPr>
        <p:spPr/>
        <p:txBody>
          <a:bodyPr/>
          <a:lstStyle/>
          <a:p>
            <a:r>
              <a:rPr lang="pl-PL"/>
              <a:t>kontakt@adwokat-cichocka.pl</a:t>
            </a:r>
          </a:p>
        </p:txBody>
      </p:sp>
      <p:sp>
        <p:nvSpPr>
          <p:cNvPr id="3" name="Prostokąt 2">
            <a:extLst>
              <a:ext uri="{FF2B5EF4-FFF2-40B4-BE49-F238E27FC236}">
                <a16:creationId xmlns:a16="http://schemas.microsoft.com/office/drawing/2014/main" id="{398DE7A1-E464-475A-88E7-EA8161EB03A5}"/>
              </a:ext>
            </a:extLst>
          </p:cNvPr>
          <p:cNvSpPr/>
          <p:nvPr/>
        </p:nvSpPr>
        <p:spPr>
          <a:xfrm>
            <a:off x="1403648" y="703575"/>
            <a:ext cx="7200800" cy="5191165"/>
          </a:xfrm>
          <a:prstGeom prst="rect">
            <a:avLst/>
          </a:prstGeom>
        </p:spPr>
        <p:txBody>
          <a:bodyPr wrap="square">
            <a:spAutoFit/>
          </a:bodyPr>
          <a:lstStyle/>
          <a:p>
            <a:pPr algn="ctr">
              <a:lnSpc>
                <a:spcPct val="150000"/>
              </a:lnSpc>
              <a:spcAft>
                <a:spcPts val="0"/>
              </a:spcAft>
            </a:pPr>
            <a:endParaRPr lang="pl-PL" sz="2400"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ctr">
              <a:lnSpc>
                <a:spcPct val="150000"/>
              </a:lnSpc>
              <a:spcAft>
                <a:spcPts val="0"/>
              </a:spcAft>
            </a:pPr>
            <a:r>
              <a:rPr lang="pl-PL" sz="2400" b="1" dirty="0">
                <a:solidFill>
                  <a:srgbClr val="000000"/>
                </a:solidFill>
                <a:latin typeface="Calibri" panose="020F0502020204030204" pitchFamily="34" charset="0"/>
                <a:ea typeface="Calibri" panose="020F0502020204030204" pitchFamily="34" charset="0"/>
                <a:cs typeface="Calibri" panose="020F0502020204030204" pitchFamily="34" charset="0"/>
              </a:rPr>
              <a:t>Schemat waloryzacji</a:t>
            </a:r>
          </a:p>
          <a:p>
            <a:pPr algn="just">
              <a:lnSpc>
                <a:spcPct val="150000"/>
              </a:lnSpc>
              <a:spcAft>
                <a:spcPts val="0"/>
              </a:spcAft>
            </a:pPr>
            <a:endParaRPr lang="pl-PL" sz="2400"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tabLst>
                <a:tab pos="1816100" algn="l"/>
              </a:tabLst>
            </a:pPr>
            <a:r>
              <a:rPr lang="pl-PL" sz="2400" b="1" dirty="0">
                <a:effectLst/>
                <a:latin typeface="Calibri" panose="020F0502020204030204" pitchFamily="34" charset="0"/>
                <a:ea typeface="Calibri" panose="020F0502020204030204" pitchFamily="34" charset="0"/>
                <a:cs typeface="Calibri" panose="020F0502020204030204" pitchFamily="34" charset="0"/>
              </a:rPr>
              <a:t>Wartość darowizny w roku darowizny : wysokość średniej pensji w roku darowizny = liczba pensji w roku darowizny.</a:t>
            </a:r>
            <a:endParaRPr lang="pl-PL" sz="24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tabLst>
                <a:tab pos="1816100" algn="l"/>
              </a:tabLst>
            </a:pPr>
            <a:r>
              <a:rPr lang="pl-PL" sz="2400" b="1" dirty="0">
                <a:effectLst/>
                <a:latin typeface="Calibri" panose="020F0502020204030204" pitchFamily="34" charset="0"/>
                <a:ea typeface="Calibri" panose="020F0502020204030204" pitchFamily="34" charset="0"/>
                <a:cs typeface="Calibri" panose="020F0502020204030204" pitchFamily="34" charset="0"/>
              </a:rPr>
              <a:t> </a:t>
            </a:r>
            <a:endParaRPr lang="pl-PL" sz="24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tabLst>
                <a:tab pos="1816100" algn="l"/>
              </a:tabLst>
            </a:pPr>
            <a:r>
              <a:rPr lang="pl-PL" sz="2400" b="1" dirty="0">
                <a:effectLst/>
                <a:latin typeface="Calibri" panose="020F0502020204030204" pitchFamily="34" charset="0"/>
                <a:ea typeface="Calibri" panose="020F0502020204030204" pitchFamily="34" charset="0"/>
                <a:cs typeface="Calibri" panose="020F0502020204030204" pitchFamily="34" charset="0"/>
              </a:rPr>
              <a:t>Liczba pensji w roku darowizny x wysokość średniej pensji w roku działu spadku = zwaloryzowana kwota darowizny.</a:t>
            </a:r>
            <a:endParaRPr lang="pl-PL" sz="24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50000"/>
              </a:lnSpc>
              <a:spcAft>
                <a:spcPts val="0"/>
              </a:spcAft>
            </a:pPr>
            <a:r>
              <a:rPr lang="pl-PL" dirty="0">
                <a:solidFill>
                  <a:srgbClr val="000000"/>
                </a:solidFill>
                <a:latin typeface="+mj-lt"/>
                <a:ea typeface="Times New Roman" panose="02020603050405020304" pitchFamily="18" charset="0"/>
                <a:cs typeface="Calibri" panose="020F0502020204030204" pitchFamily="34" charset="0"/>
              </a:rPr>
              <a:t> </a:t>
            </a:r>
            <a:endParaRPr lang="pl-PL" sz="16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974823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20A38C69-1A2B-4595-A41A-5DBC18500EE5}"/>
              </a:ext>
            </a:extLst>
          </p:cNvPr>
          <p:cNvSpPr>
            <a:spLocks noGrp="1"/>
          </p:cNvSpPr>
          <p:nvPr>
            <p:ph type="ftr" sz="quarter" idx="11"/>
          </p:nvPr>
        </p:nvSpPr>
        <p:spPr/>
        <p:txBody>
          <a:bodyPr/>
          <a:lstStyle/>
          <a:p>
            <a:r>
              <a:rPr lang="pl-PL"/>
              <a:t>kontakt@adwokat-cichocka.pl</a:t>
            </a:r>
          </a:p>
        </p:txBody>
      </p:sp>
      <p:sp>
        <p:nvSpPr>
          <p:cNvPr id="3" name="Prostokąt 2">
            <a:extLst>
              <a:ext uri="{FF2B5EF4-FFF2-40B4-BE49-F238E27FC236}">
                <a16:creationId xmlns:a16="http://schemas.microsoft.com/office/drawing/2014/main" id="{00B7019D-3D20-4A30-B6B1-711BB4CDBE90}"/>
              </a:ext>
            </a:extLst>
          </p:cNvPr>
          <p:cNvSpPr/>
          <p:nvPr/>
        </p:nvSpPr>
        <p:spPr>
          <a:xfrm>
            <a:off x="1331640" y="357066"/>
            <a:ext cx="6840760" cy="6088205"/>
          </a:xfrm>
          <a:prstGeom prst="rect">
            <a:avLst/>
          </a:prstGeom>
        </p:spPr>
        <p:txBody>
          <a:bodyPr wrap="square">
            <a:spAutoFit/>
          </a:bodyPr>
          <a:lstStyle/>
          <a:p>
            <a:pPr algn="just">
              <a:lnSpc>
                <a:spcPct val="150000"/>
              </a:lnSpc>
              <a:spcAft>
                <a:spcPts val="800"/>
              </a:spcAft>
            </a:pPr>
            <a:r>
              <a:rPr lang="pl-PL" sz="1800" b="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2"/>
              </a:rPr>
              <a:t>Zmiana siły nabywczej pieniądza między chwilą darowizny a chwilą działu spadku</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b="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2"/>
              </a:rPr>
              <a:t>Postanowienie Sądu Najwyższego - Izba Cywilna z dnia 9 maja 2019 r., II CSK 545/18</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Sądy w odniesieniu do darowizny pieniężnej, w razie istotnej zmiany siły nabywczej pieniądza między chwilą darowizny a chwilą działu spadku, mogą zastosować </a:t>
            </a:r>
            <a:r>
              <a:rPr lang="pl-PL" sz="1800" b="1"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inny niż pieniądz miernik wartości</a:t>
            </a: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Rolą konkretnego sądu w konkretnej sprawie jest podjęcie decyzji co do tego, jaki miernik jest najlepszy. Nie należy przy tym oczywiście wykluczać </a:t>
            </a: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uwzględnienia jako miernika wartości nieruchomości nabytej za środki będące przedmiotem darowizny</a:t>
            </a:r>
            <a:r>
              <a:rPr lang="pl-PL"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r>
              <a:rPr lang="pl-PL" dirty="0">
                <a:latin typeface="+mj-lt"/>
              </a:rPr>
              <a:t> </a:t>
            </a:r>
          </a:p>
          <a:p>
            <a:pPr algn="just">
              <a:lnSpc>
                <a:spcPct val="150000"/>
              </a:lnSpc>
              <a:spcAft>
                <a:spcPts val="0"/>
              </a:spcAft>
            </a:pPr>
            <a:endParaRPr lang="pl-PL" sz="16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9832922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CA988A92-1109-4A24-BD64-C56AA9A64CF8}"/>
              </a:ext>
            </a:extLst>
          </p:cNvPr>
          <p:cNvSpPr>
            <a:spLocks noGrp="1"/>
          </p:cNvSpPr>
          <p:nvPr>
            <p:ph type="ftr" sz="quarter" idx="11"/>
          </p:nvPr>
        </p:nvSpPr>
        <p:spPr/>
        <p:txBody>
          <a:bodyPr/>
          <a:lstStyle/>
          <a:p>
            <a:r>
              <a:rPr lang="pl-PL" dirty="0"/>
              <a:t>kontakt@adwokat-cichocka.pl</a:t>
            </a:r>
          </a:p>
        </p:txBody>
      </p:sp>
      <p:sp>
        <p:nvSpPr>
          <p:cNvPr id="3" name="Prostokąt 2">
            <a:extLst>
              <a:ext uri="{FF2B5EF4-FFF2-40B4-BE49-F238E27FC236}">
                <a16:creationId xmlns:a16="http://schemas.microsoft.com/office/drawing/2014/main" id="{6B86D62A-7A10-483D-BF8C-15C482EFB821}"/>
              </a:ext>
            </a:extLst>
          </p:cNvPr>
          <p:cNvSpPr/>
          <p:nvPr/>
        </p:nvSpPr>
        <p:spPr>
          <a:xfrm>
            <a:off x="1403648" y="548680"/>
            <a:ext cx="7344816" cy="4658968"/>
          </a:xfrm>
          <a:prstGeom prst="rect">
            <a:avLst/>
          </a:prstGeom>
        </p:spPr>
        <p:txBody>
          <a:bodyPr wrap="square">
            <a:spAutoFit/>
          </a:bodyPr>
          <a:lstStyle/>
          <a:p>
            <a:pPr algn="ctr">
              <a:lnSpc>
                <a:spcPct val="150000"/>
              </a:lnSpc>
              <a:spcAft>
                <a:spcPts val="0"/>
              </a:spcAft>
            </a:pPr>
            <a:r>
              <a:rPr lang="pl-PL" sz="2400" b="1" dirty="0">
                <a:solidFill>
                  <a:srgbClr val="000000"/>
                </a:solidFill>
                <a:latin typeface="+mj-lt"/>
                <a:ea typeface="Times New Roman" panose="02020603050405020304" pitchFamily="18" charset="0"/>
                <a:cs typeface="Calibri" panose="020F0502020204030204" pitchFamily="34" charset="0"/>
              </a:rPr>
              <a:t>Wniosek o ustalenie składu masy spadkowej:</a:t>
            </a:r>
          </a:p>
          <a:p>
            <a:pPr algn="just">
              <a:lnSpc>
                <a:spcPct val="150000"/>
              </a:lnSpc>
              <a:spcAft>
                <a:spcPts val="0"/>
              </a:spcAft>
            </a:pPr>
            <a:endParaRPr lang="pl-PL" sz="1600" b="1" dirty="0">
              <a:solidFill>
                <a:srgbClr val="000000"/>
              </a:solidFill>
              <a:effectLst/>
              <a:latin typeface="+mj-lt"/>
              <a:ea typeface="Calibri" panose="020F0502020204030204" pitchFamily="34" charset="0"/>
              <a:cs typeface="Calibri" panose="020F0502020204030204" pitchFamily="34" charset="0"/>
            </a:endParaRPr>
          </a:p>
          <a:p>
            <a:pPr marL="285750" indent="-285750" algn="just">
              <a:lnSpc>
                <a:spcPct val="150000"/>
              </a:lnSpc>
              <a:spcAft>
                <a:spcPts val="0"/>
              </a:spcAft>
              <a:buFont typeface="Wingdings" panose="05000000000000000000" pitchFamily="2" charset="2"/>
              <a:buChar char="Ø"/>
            </a:pPr>
            <a:r>
              <a:rPr lang="pl-PL" sz="2000" b="1" dirty="0">
                <a:solidFill>
                  <a:srgbClr val="000000"/>
                </a:solidFill>
                <a:latin typeface="Calibri" panose="020F0502020204030204" pitchFamily="34" charset="0"/>
                <a:ea typeface="Calibri" panose="020F0502020204030204" pitchFamily="34" charset="0"/>
                <a:cs typeface="Calibri" panose="020F0502020204030204" pitchFamily="34" charset="0"/>
              </a:rPr>
              <a:t>Najczęściej pomijany element wniosku o dział spadku!</a:t>
            </a:r>
          </a:p>
          <a:p>
            <a:pPr marL="285750" indent="-285750" algn="just">
              <a:lnSpc>
                <a:spcPct val="150000"/>
              </a:lnSpc>
              <a:spcAft>
                <a:spcPts val="0"/>
              </a:spcAft>
              <a:buFont typeface="Wingdings" panose="05000000000000000000" pitchFamily="2" charset="2"/>
              <a:buChar char="Ø"/>
            </a:pPr>
            <a:r>
              <a:rPr lang="pl-PL" sz="2000" b="1" dirty="0">
                <a:solidFill>
                  <a:srgbClr val="212529"/>
                </a:solidFill>
                <a:latin typeface="Calibri" panose="020F0502020204030204" pitchFamily="34" charset="0"/>
                <a:ea typeface="Calibri" panose="020F0502020204030204" pitchFamily="34" charset="0"/>
                <a:cs typeface="Calibri" panose="020F0502020204030204" pitchFamily="34" charset="0"/>
              </a:rPr>
              <a:t>B</a:t>
            </a:r>
            <a:r>
              <a:rPr lang="pl-PL" sz="2000" b="1"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rak oznaczenia majątku mającego podlegać podziałowi jest brakiem formalnym wniosku i podlega usunięciu w trybie art. 130 k.p.c.</a:t>
            </a:r>
          </a:p>
          <a:p>
            <a:pPr marL="285750" indent="-285750" algn="just">
              <a:lnSpc>
                <a:spcPct val="150000"/>
              </a:lnSpc>
              <a:spcAft>
                <a:spcPts val="0"/>
              </a:spcAft>
              <a:buFont typeface="Wingdings" panose="05000000000000000000" pitchFamily="2" charset="2"/>
              <a:buChar char="Ø"/>
            </a:pPr>
            <a:r>
              <a:rPr lang="pl-PL" sz="2000" b="1" dirty="0">
                <a:solidFill>
                  <a:srgbClr val="212529"/>
                </a:solidFill>
                <a:latin typeface="Calibri" panose="020F0502020204030204" pitchFamily="34" charset="0"/>
                <a:ea typeface="Calibri" panose="020F0502020204030204" pitchFamily="34" charset="0"/>
                <a:cs typeface="Calibri" panose="020F0502020204030204" pitchFamily="34" charset="0"/>
              </a:rPr>
              <a:t>WAŻNE! Ustalenie, czy składniki masy spadkowej pochodzą z majątku odrębnego spadkodawcy, czy też stanowią składnik majątku wspólnego -&gt; konieczność jednoczesnego wnioskowania o podział majątku wspólnego!</a:t>
            </a:r>
            <a:endParaRPr lang="pl-PL" sz="2000" b="1"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3210163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CA988A92-1109-4A24-BD64-C56AA9A64CF8}"/>
              </a:ext>
            </a:extLst>
          </p:cNvPr>
          <p:cNvSpPr>
            <a:spLocks noGrp="1"/>
          </p:cNvSpPr>
          <p:nvPr>
            <p:ph type="ftr" sz="quarter" idx="11"/>
          </p:nvPr>
        </p:nvSpPr>
        <p:spPr/>
        <p:txBody>
          <a:bodyPr/>
          <a:lstStyle/>
          <a:p>
            <a:r>
              <a:rPr lang="pl-PL"/>
              <a:t>kontakt@adwokat-cichocka.pl</a:t>
            </a:r>
          </a:p>
        </p:txBody>
      </p:sp>
      <p:sp>
        <p:nvSpPr>
          <p:cNvPr id="3" name="Prostokąt 2">
            <a:extLst>
              <a:ext uri="{FF2B5EF4-FFF2-40B4-BE49-F238E27FC236}">
                <a16:creationId xmlns:a16="http://schemas.microsoft.com/office/drawing/2014/main" id="{1A854D0C-AB20-4790-B433-42356AFEE398}"/>
              </a:ext>
            </a:extLst>
          </p:cNvPr>
          <p:cNvSpPr/>
          <p:nvPr/>
        </p:nvSpPr>
        <p:spPr>
          <a:xfrm>
            <a:off x="1403648" y="764704"/>
            <a:ext cx="7560840" cy="5503430"/>
          </a:xfrm>
          <a:prstGeom prst="rect">
            <a:avLst/>
          </a:prstGeom>
        </p:spPr>
        <p:txBody>
          <a:bodyPr wrap="square">
            <a:spAutoFit/>
          </a:bodyPr>
          <a:lstStyle/>
          <a:p>
            <a:pPr algn="just">
              <a:lnSpc>
                <a:spcPct val="150000"/>
              </a:lnSpc>
              <a:spcAft>
                <a:spcPts val="0"/>
              </a:spcAft>
            </a:pPr>
            <a:r>
              <a:rPr lang="pl-PL" b="1" dirty="0">
                <a:effectLst/>
                <a:latin typeface="Calibri" panose="020F0502020204030204" pitchFamily="34" charset="0"/>
                <a:ea typeface="Calibri" panose="020F0502020204030204" pitchFamily="34" charset="0"/>
                <a:cs typeface="Calibri" panose="020F0502020204030204" pitchFamily="34" charset="0"/>
              </a:rPr>
              <a:t>Jeżeli składniki masy spadkowej pochodzą z majątku wspólnego spadkodawcy i jego małżonka – składamy również</a:t>
            </a:r>
          </a:p>
          <a:p>
            <a:pPr marL="342900" lvl="0" indent="-342900" algn="just">
              <a:lnSpc>
                <a:spcPct val="150000"/>
              </a:lnSpc>
              <a:buFont typeface="+mj-lt"/>
              <a:buAutoNum type="arabicPeriod"/>
            </a:pPr>
            <a:r>
              <a:rPr lang="pl-PL"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wniosek o ustalenie składników majątku wspólnego (z podaniem ich szacunkowej wartości) – art. 684 k.p.c. w zw. z art. 567§3 k.p.c.,</a:t>
            </a:r>
            <a:endParaRPr lang="pl-PL"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50000"/>
              </a:lnSpc>
              <a:buFont typeface="+mj-lt"/>
              <a:buAutoNum type="arabicPeriod"/>
            </a:pPr>
            <a:r>
              <a:rPr lang="pl-PL"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wniosek o ustalenie istnienia równych lub nierównych udziałów w majątku wspólnym – art. 43§ 1 lub 2 </a:t>
            </a:r>
            <a:r>
              <a:rPr lang="pl-PL" dirty="0" err="1">
                <a:solidFill>
                  <a:srgbClr val="212529"/>
                </a:solidFill>
                <a:effectLst/>
                <a:latin typeface="Calibri" panose="020F0502020204030204" pitchFamily="34" charset="0"/>
                <a:ea typeface="Calibri" panose="020F0502020204030204" pitchFamily="34" charset="0"/>
                <a:cs typeface="Calibri" panose="020F0502020204030204" pitchFamily="34" charset="0"/>
              </a:rPr>
              <a:t>k.r.o</a:t>
            </a:r>
            <a:r>
              <a:rPr lang="pl-PL"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 i art. 567§2 k.p.c.,</a:t>
            </a:r>
            <a:endParaRPr lang="pl-PL"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50000"/>
              </a:lnSpc>
              <a:buFont typeface="+mj-lt"/>
              <a:buAutoNum type="arabicPeriod"/>
            </a:pPr>
            <a:r>
              <a:rPr lang="pl-PL"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wniosek o dokonanie podziału majątku wspólnego zgodnie z przysługującymi małżonkom w majątku wspólnym udziałami, </a:t>
            </a:r>
            <a:endParaRPr lang="pl-PL"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50000"/>
              </a:lnSpc>
              <a:buFont typeface="+mj-lt"/>
              <a:buAutoNum type="arabicPeriod"/>
            </a:pPr>
            <a:r>
              <a:rPr lang="pl-PL"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ewentualne rozliczenie nakładów z majątku wspólnego na majątek osobisty jednego małżonka,</a:t>
            </a:r>
            <a:endParaRPr lang="pl-PL"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50000"/>
              </a:lnSpc>
              <a:spcAft>
                <a:spcPts val="800"/>
              </a:spcAft>
              <a:buFont typeface="+mj-lt"/>
              <a:buAutoNum type="arabicPeriod"/>
            </a:pPr>
            <a:r>
              <a:rPr lang="pl-PL"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ewentualne rozliczenie nakładów z majątku osobistego jednego z małżonków na majątek wspólny – tylko wyjątkowo.</a:t>
            </a:r>
            <a:endParaRPr lang="pl-PL"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50000"/>
              </a:lnSpc>
              <a:spcAft>
                <a:spcPts val="0"/>
              </a:spcAft>
            </a:pPr>
            <a:endParaRPr lang="pl-PL" sz="16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2651890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CA988A92-1109-4A24-BD64-C56AA9A64CF8}"/>
              </a:ext>
            </a:extLst>
          </p:cNvPr>
          <p:cNvSpPr>
            <a:spLocks noGrp="1"/>
          </p:cNvSpPr>
          <p:nvPr>
            <p:ph type="ftr" sz="quarter" idx="11"/>
          </p:nvPr>
        </p:nvSpPr>
        <p:spPr/>
        <p:txBody>
          <a:bodyPr/>
          <a:lstStyle/>
          <a:p>
            <a:r>
              <a:rPr lang="pl-PL"/>
              <a:t>kontakt@adwokat-cichocka.pl</a:t>
            </a:r>
          </a:p>
        </p:txBody>
      </p:sp>
      <p:sp>
        <p:nvSpPr>
          <p:cNvPr id="3" name="Prostokąt 2">
            <a:extLst>
              <a:ext uri="{FF2B5EF4-FFF2-40B4-BE49-F238E27FC236}">
                <a16:creationId xmlns:a16="http://schemas.microsoft.com/office/drawing/2014/main" id="{53D720D2-C8BD-4825-BE6F-451A9560135E}"/>
              </a:ext>
            </a:extLst>
          </p:cNvPr>
          <p:cNvSpPr/>
          <p:nvPr/>
        </p:nvSpPr>
        <p:spPr>
          <a:xfrm>
            <a:off x="1485096" y="260648"/>
            <a:ext cx="7407383" cy="6385018"/>
          </a:xfrm>
          <a:prstGeom prst="rect">
            <a:avLst/>
          </a:prstGeom>
        </p:spPr>
        <p:txBody>
          <a:bodyPr wrap="square">
            <a:spAutoFit/>
          </a:bodyPr>
          <a:lstStyle/>
          <a:p>
            <a:pPr algn="just">
              <a:lnSpc>
                <a:spcPct val="150000"/>
              </a:lnSpc>
              <a:spcAft>
                <a:spcPts val="800"/>
              </a:spcAft>
            </a:pPr>
            <a:endParaRPr lang="pl-PL" sz="2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50000"/>
              </a:lnSpc>
              <a:spcAft>
                <a:spcPts val="800"/>
              </a:spcAft>
            </a:pPr>
            <a:r>
              <a:rPr lang="pl-PL" sz="2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"Jeżeli określony składnik majątkowy wchodził w skład majątku wspólnego i nie został objęty umownym podziałem tego majątku połączonym z działem spadku po zmarłym małżonku, każdy ze spadkobierców może żądać </a:t>
            </a:r>
            <a:r>
              <a:rPr lang="pl-PL" sz="2400" b="1"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uzupełniającego sądowego działu</a:t>
            </a:r>
            <a:r>
              <a:rPr lang="pl-PL" sz="2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spadku obejmującego ten składnik" </a:t>
            </a:r>
          </a:p>
          <a:p>
            <a:pPr algn="just">
              <a:lnSpc>
                <a:spcPct val="150000"/>
              </a:lnSpc>
              <a:spcAft>
                <a:spcPts val="800"/>
              </a:spcAft>
            </a:pPr>
            <a:r>
              <a:rPr lang="pl-PL" sz="2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(post. SN z 30.6.2021 r., </a:t>
            </a:r>
            <a:r>
              <a:rPr lang="pl-PL" sz="2400" b="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hlinkClick r:id="rId2"/>
              </a:rPr>
              <a:t>I CSKP 133/21</a:t>
            </a:r>
            <a:r>
              <a:rPr lang="pl-PL" sz="2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r>
              <a:rPr lang="pl-PL" sz="2400" b="1" dirty="0" err="1">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Legalis</a:t>
            </a:r>
            <a:r>
              <a:rPr lang="pl-PL" sz="2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t>
            </a:r>
            <a:endParaRPr lang="pl-PL"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750"/>
              </a:spcAft>
            </a:pPr>
            <a:endParaRPr lang="pl-PL" dirty="0">
              <a:latin typeface="+mj-lt"/>
              <a:ea typeface="Times New Roman" panose="02020603050405020304" pitchFamily="18" charset="0"/>
            </a:endParaRPr>
          </a:p>
          <a:p>
            <a:pPr algn="just">
              <a:lnSpc>
                <a:spcPct val="150000"/>
              </a:lnSpc>
              <a:spcBef>
                <a:spcPts val="600"/>
              </a:spcBef>
              <a:spcAft>
                <a:spcPts val="750"/>
              </a:spcAft>
            </a:pPr>
            <a:endParaRPr lang="pl-PL" dirty="0">
              <a:latin typeface="+mj-lt"/>
              <a:ea typeface="Times New Roman" panose="02020603050405020304" pitchFamily="18" charset="0"/>
            </a:endParaRPr>
          </a:p>
        </p:txBody>
      </p:sp>
    </p:spTree>
    <p:extLst>
      <p:ext uri="{BB962C8B-B14F-4D97-AF65-F5344CB8AC3E}">
        <p14:creationId xmlns:p14="http://schemas.microsoft.com/office/powerpoint/2010/main" val="3873754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187624" y="1124744"/>
            <a:ext cx="7416824" cy="4452501"/>
          </a:xfrm>
          <a:prstGeom prst="rect">
            <a:avLst/>
          </a:prstGeom>
        </p:spPr>
        <p:txBody>
          <a:bodyPr wrap="square">
            <a:spAutoFit/>
          </a:bodyPr>
          <a:lstStyle/>
          <a:p>
            <a:pPr algn="just">
              <a:lnSpc>
                <a:spcPct val="150000"/>
              </a:lnSpc>
              <a:spcAft>
                <a:spcPts val="800"/>
              </a:spcAft>
            </a:pPr>
            <a:r>
              <a:rPr lang="pl-PL"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Sposoby (tryby) dokonania działu spadku – zgodnie z art. 1037 k.c.</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umowny</a:t>
            </a:r>
            <a:r>
              <a:rPr lang="pl-PL"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 umowa prywatna, prywatna z podpisami notarialnie poświadczonymi lub w formie aktu notarialnego – art. 1037§1 – 3 k.c., </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mj-lt"/>
              <a:buAutoNum type="arabicPeriod"/>
            </a:pPr>
            <a:r>
              <a:rPr lang="pl-PL"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sądowy</a:t>
            </a:r>
            <a:r>
              <a:rPr lang="pl-PL"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 postanowienie wydane przez Sąd, ewentualnie ugoda sądowa – art. 1037§1 k.c.</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pl-PL" b="1" dirty="0"/>
          </a:p>
        </p:txBody>
      </p:sp>
      <p:sp>
        <p:nvSpPr>
          <p:cNvPr id="3" name="Symbol zastępczy stopki 2">
            <a:extLst>
              <a:ext uri="{FF2B5EF4-FFF2-40B4-BE49-F238E27FC236}">
                <a16:creationId xmlns:a16="http://schemas.microsoft.com/office/drawing/2014/main" id="{CB3FA807-0F6E-4320-B243-6091457E653E}"/>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260365022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4958EE0D-9CAB-4929-900B-030C70F3364B}"/>
              </a:ext>
            </a:extLst>
          </p:cNvPr>
          <p:cNvSpPr>
            <a:spLocks noGrp="1"/>
          </p:cNvSpPr>
          <p:nvPr>
            <p:ph type="ftr" sz="quarter" idx="11"/>
          </p:nvPr>
        </p:nvSpPr>
        <p:spPr/>
        <p:txBody>
          <a:bodyPr/>
          <a:lstStyle/>
          <a:p>
            <a:r>
              <a:rPr lang="pl-PL"/>
              <a:t>kontakt@adwokat-cichocka.pl</a:t>
            </a:r>
          </a:p>
        </p:txBody>
      </p:sp>
      <p:sp>
        <p:nvSpPr>
          <p:cNvPr id="3" name="Prostokąt 2">
            <a:extLst>
              <a:ext uri="{FF2B5EF4-FFF2-40B4-BE49-F238E27FC236}">
                <a16:creationId xmlns:a16="http://schemas.microsoft.com/office/drawing/2014/main" id="{DA738379-D22D-4428-A0B9-757946DB4942}"/>
              </a:ext>
            </a:extLst>
          </p:cNvPr>
          <p:cNvSpPr/>
          <p:nvPr/>
        </p:nvSpPr>
        <p:spPr>
          <a:xfrm>
            <a:off x="1187624" y="116632"/>
            <a:ext cx="7956376" cy="7019550"/>
          </a:xfrm>
          <a:prstGeom prst="rect">
            <a:avLst/>
          </a:prstGeom>
        </p:spPr>
        <p:txBody>
          <a:bodyPr wrap="square">
            <a:spAutoFit/>
          </a:bodyPr>
          <a:lstStyle/>
          <a:p>
            <a:pPr marL="34925" algn="just">
              <a:lnSpc>
                <a:spcPts val="1800"/>
              </a:lnSpc>
              <a:spcBef>
                <a:spcPts val="600"/>
              </a:spcBef>
              <a:spcAft>
                <a:spcPts val="750"/>
              </a:spcAft>
            </a:pPr>
            <a:r>
              <a:rPr lang="pl-PL" sz="1400" b="1" dirty="0">
                <a:solidFill>
                  <a:srgbClr val="333333"/>
                </a:solidFill>
                <a:latin typeface="Calibri" panose="020F0502020204030204" pitchFamily="34" charset="0"/>
                <a:ea typeface="Calibri" panose="020F0502020204030204" pitchFamily="34" charset="0"/>
                <a:cs typeface="Calibri" panose="020F0502020204030204" pitchFamily="34" charset="0"/>
              </a:rPr>
              <a:t>Przykładowe wnioski o ustalenie:</a:t>
            </a:r>
          </a:p>
          <a:p>
            <a:pPr marL="342900" lvl="0" indent="-342900" algn="just">
              <a:lnSpc>
                <a:spcPct val="115000"/>
              </a:lnSpc>
              <a:buFont typeface="+mj-lt"/>
              <a:buAutoNum type="romanUcPeriod"/>
            </a:pPr>
            <a:r>
              <a:rPr lang="pl-PL" sz="1400" dirty="0">
                <a:effectLst/>
                <a:latin typeface="Calibri" panose="020F0502020204030204" pitchFamily="34" charset="0"/>
                <a:ea typeface="Calibri" panose="020F0502020204030204" pitchFamily="34" charset="0"/>
                <a:cs typeface="Calibri" panose="020F0502020204030204" pitchFamily="34" charset="0"/>
              </a:rPr>
              <a:t>ustalenie, że w skład majątku wspólnego Anny Nowak i Jana Nowak wchodzą:</a:t>
            </a:r>
          </a:p>
          <a:p>
            <a:pPr marL="457200" algn="just">
              <a:lnSpc>
                <a:spcPct val="115000"/>
              </a:lnSpc>
            </a:pPr>
            <a:r>
              <a:rPr lang="pl-PL" sz="1400" dirty="0">
                <a:effectLst/>
                <a:latin typeface="Calibri" panose="020F0502020204030204" pitchFamily="34" charset="0"/>
                <a:ea typeface="Calibri" panose="020F0502020204030204" pitchFamily="34" charset="0"/>
                <a:cs typeface="Calibri" panose="020F0502020204030204" pitchFamily="34" charset="0"/>
              </a:rPr>
              <a:t> </a:t>
            </a:r>
          </a:p>
          <a:p>
            <a:pPr marL="342900" lvl="0" indent="-342900" algn="just" fontAlgn="base">
              <a:lnSpc>
                <a:spcPct val="150000"/>
              </a:lnSpc>
              <a:spcAft>
                <a:spcPts val="800"/>
              </a:spcAft>
              <a:buFont typeface="+mj-lt"/>
              <a:buAutoNum type="arabicPeriod"/>
            </a:pPr>
            <a:r>
              <a:rPr lang="pl-PL" sz="1400" dirty="0">
                <a:effectLst/>
                <a:latin typeface="Calibri" panose="020F0502020204030204" pitchFamily="34" charset="0"/>
                <a:ea typeface="Calibri" panose="020F0502020204030204" pitchFamily="34" charset="0"/>
                <a:cs typeface="Calibri" panose="020F0502020204030204" pitchFamily="34" charset="0"/>
              </a:rPr>
              <a:t>nieruchomość, tj. działka gruntu zabudowana budynkiem mieszkalnym, numer ewidencyjny xxx, obręb </a:t>
            </a:r>
            <a:r>
              <a:rPr lang="pl-PL" sz="1400" dirty="0" err="1">
                <a:effectLst/>
                <a:latin typeface="Calibri" panose="020F0502020204030204" pitchFamily="34" charset="0"/>
                <a:ea typeface="Calibri" panose="020F0502020204030204" pitchFamily="34" charset="0"/>
                <a:cs typeface="Calibri" panose="020F0502020204030204" pitchFamily="34" charset="0"/>
              </a:rPr>
              <a:t>xxxx</a:t>
            </a:r>
            <a:r>
              <a:rPr lang="pl-PL" sz="1400" dirty="0">
                <a:effectLst/>
                <a:latin typeface="Calibri" panose="020F0502020204030204" pitchFamily="34" charset="0"/>
                <a:ea typeface="Calibri" panose="020F0502020204030204" pitchFamily="34" charset="0"/>
                <a:cs typeface="Calibri" panose="020F0502020204030204" pitchFamily="34" charset="0"/>
              </a:rPr>
              <a:t>, o obszarze xxx m</a:t>
            </a:r>
            <a:r>
              <a:rPr lang="pl-PL" sz="1400" baseline="30000" dirty="0">
                <a:effectLst/>
                <a:latin typeface="Calibri" panose="020F0502020204030204" pitchFamily="34" charset="0"/>
                <a:ea typeface="Calibri" panose="020F0502020204030204" pitchFamily="34" charset="0"/>
                <a:cs typeface="Calibri" panose="020F0502020204030204" pitchFamily="34" charset="0"/>
              </a:rPr>
              <a:t>2</a:t>
            </a:r>
            <a:r>
              <a:rPr lang="pl-PL" sz="1400" dirty="0">
                <a:effectLst/>
                <a:latin typeface="Calibri" panose="020F0502020204030204" pitchFamily="34" charset="0"/>
                <a:ea typeface="Calibri" panose="020F0502020204030204" pitchFamily="34" charset="0"/>
                <a:cs typeface="Calibri" panose="020F0502020204030204" pitchFamily="34" charset="0"/>
              </a:rPr>
              <a:t> położonej w </a:t>
            </a:r>
            <a:r>
              <a:rPr lang="pl-PL" sz="1400" dirty="0" err="1">
                <a:effectLst/>
                <a:latin typeface="Calibri" panose="020F0502020204030204" pitchFamily="34" charset="0"/>
                <a:ea typeface="Calibri" panose="020F0502020204030204" pitchFamily="34" charset="0"/>
                <a:cs typeface="Calibri" panose="020F0502020204030204" pitchFamily="34" charset="0"/>
              </a:rPr>
              <a:t>xxxxxxxx</a:t>
            </a:r>
            <a:r>
              <a:rPr lang="pl-PL" sz="1400" dirty="0">
                <a:effectLst/>
                <a:latin typeface="Calibri" panose="020F0502020204030204" pitchFamily="34" charset="0"/>
                <a:ea typeface="Calibri" panose="020F0502020204030204" pitchFamily="34" charset="0"/>
                <a:cs typeface="Calibri" panose="020F0502020204030204" pitchFamily="34" charset="0"/>
              </a:rPr>
              <a:t>, w dzielnicy </a:t>
            </a:r>
            <a:r>
              <a:rPr lang="pl-PL" sz="1400" dirty="0" err="1">
                <a:effectLst/>
                <a:latin typeface="Calibri" panose="020F0502020204030204" pitchFamily="34" charset="0"/>
                <a:ea typeface="Calibri" panose="020F0502020204030204" pitchFamily="34" charset="0"/>
                <a:cs typeface="Calibri" panose="020F0502020204030204" pitchFamily="34" charset="0"/>
              </a:rPr>
              <a:t>xxxxxxxxx</a:t>
            </a:r>
            <a:r>
              <a:rPr lang="pl-PL" sz="1400" dirty="0">
                <a:effectLst/>
                <a:latin typeface="Calibri" panose="020F0502020204030204" pitchFamily="34" charset="0"/>
                <a:ea typeface="Calibri" panose="020F0502020204030204" pitchFamily="34" charset="0"/>
                <a:cs typeface="Calibri" panose="020F0502020204030204" pitchFamily="34" charset="0"/>
              </a:rPr>
              <a:t>, przy ul. </a:t>
            </a:r>
            <a:r>
              <a:rPr lang="pl-PL" sz="1400" dirty="0" err="1">
                <a:effectLst/>
                <a:latin typeface="Calibri" panose="020F0502020204030204" pitchFamily="34" charset="0"/>
                <a:ea typeface="Calibri" panose="020F0502020204030204" pitchFamily="34" charset="0"/>
                <a:cs typeface="Calibri" panose="020F0502020204030204" pitchFamily="34" charset="0"/>
              </a:rPr>
              <a:t>xxxxxxxxxxxxx</a:t>
            </a:r>
            <a:r>
              <a:rPr lang="pl-PL" sz="1400" dirty="0">
                <a:effectLst/>
                <a:latin typeface="Calibri" panose="020F0502020204030204" pitchFamily="34" charset="0"/>
                <a:ea typeface="Calibri" panose="020F0502020204030204" pitchFamily="34" charset="0"/>
                <a:cs typeface="Calibri" panose="020F0502020204030204" pitchFamily="34" charset="0"/>
              </a:rPr>
              <a:t> numer x, gminie </a:t>
            </a:r>
            <a:r>
              <a:rPr lang="pl-PL" sz="1400" dirty="0" err="1">
                <a:effectLst/>
                <a:latin typeface="Calibri" panose="020F0502020204030204" pitchFamily="34" charset="0"/>
                <a:ea typeface="Calibri" panose="020F0502020204030204" pitchFamily="34" charset="0"/>
                <a:cs typeface="Calibri" panose="020F0502020204030204" pitchFamily="34" charset="0"/>
              </a:rPr>
              <a:t>xxxxxxxxxxx</a:t>
            </a:r>
            <a:r>
              <a:rPr lang="pl-PL" sz="1400" dirty="0">
                <a:effectLst/>
                <a:latin typeface="Calibri" panose="020F0502020204030204" pitchFamily="34" charset="0"/>
                <a:ea typeface="Calibri" panose="020F0502020204030204" pitchFamily="34" charset="0"/>
                <a:cs typeface="Calibri" panose="020F0502020204030204" pitchFamily="34" charset="0"/>
              </a:rPr>
              <a:t>, woj. </a:t>
            </a:r>
            <a:r>
              <a:rPr lang="pl-PL" sz="1400" dirty="0" err="1">
                <a:effectLst/>
                <a:latin typeface="Calibri" panose="020F0502020204030204" pitchFamily="34" charset="0"/>
                <a:ea typeface="Calibri" panose="020F0502020204030204" pitchFamily="34" charset="0"/>
                <a:cs typeface="Calibri" panose="020F0502020204030204" pitchFamily="34" charset="0"/>
              </a:rPr>
              <a:t>xxxxxxxx</a:t>
            </a:r>
            <a:r>
              <a:rPr lang="pl-PL" sz="1400" dirty="0">
                <a:effectLst/>
                <a:latin typeface="Calibri" panose="020F0502020204030204" pitchFamily="34" charset="0"/>
                <a:ea typeface="Calibri" panose="020F0502020204030204" pitchFamily="34" charset="0"/>
                <a:cs typeface="Calibri" panose="020F0502020204030204" pitchFamily="34" charset="0"/>
              </a:rPr>
              <a:t>, dla której Sąd Rejonowy w …………., xxx Wydział Ksiąg Wieczystych prowadzi księgę wieczystą o numerze KW AA0A/00000000/0 , o wartości szacunkowej </a:t>
            </a:r>
            <a:r>
              <a:rPr lang="pl-PL" sz="1400" dirty="0" err="1">
                <a:effectLst/>
                <a:latin typeface="Calibri" panose="020F0502020204030204" pitchFamily="34" charset="0"/>
                <a:ea typeface="Calibri" panose="020F0502020204030204" pitchFamily="34" charset="0"/>
                <a:cs typeface="Calibri" panose="020F0502020204030204" pitchFamily="34" charset="0"/>
              </a:rPr>
              <a:t>xxxxxxxx</a:t>
            </a:r>
            <a:r>
              <a:rPr lang="pl-PL" sz="1400" dirty="0">
                <a:effectLst/>
                <a:latin typeface="Calibri" panose="020F0502020204030204" pitchFamily="34" charset="0"/>
                <a:ea typeface="Calibri" panose="020F0502020204030204" pitchFamily="34" charset="0"/>
                <a:cs typeface="Calibri" panose="020F0502020204030204" pitchFamily="34" charset="0"/>
              </a:rPr>
              <a:t> złotych, </a:t>
            </a:r>
          </a:p>
          <a:p>
            <a:pPr marL="342900" lvl="0" indent="-342900" algn="just">
              <a:lnSpc>
                <a:spcPct val="115000"/>
              </a:lnSpc>
              <a:buFont typeface="+mj-lt"/>
              <a:buAutoNum type="arabicPeriod"/>
            </a:pPr>
            <a:r>
              <a:rPr lang="pl-PL" sz="1400" dirty="0">
                <a:effectLst/>
                <a:latin typeface="Calibri" panose="020F0502020204030204" pitchFamily="34" charset="0"/>
                <a:ea typeface="Calibri" panose="020F0502020204030204" pitchFamily="34" charset="0"/>
                <a:cs typeface="Calibri" panose="020F0502020204030204" pitchFamily="34" charset="0"/>
              </a:rPr>
              <a:t>nieruchomość, tj. lokal mieszkalny nr x znajdujący się na …. kondygnacji w budynku wielolokalowym przy ul. </a:t>
            </a:r>
            <a:r>
              <a:rPr lang="pl-PL" sz="1400" dirty="0" err="1">
                <a:effectLst/>
                <a:latin typeface="Calibri" panose="020F0502020204030204" pitchFamily="34" charset="0"/>
                <a:ea typeface="Calibri" panose="020F0502020204030204" pitchFamily="34" charset="0"/>
                <a:cs typeface="Calibri" panose="020F0502020204030204" pitchFamily="34" charset="0"/>
              </a:rPr>
              <a:t>xxxxxxxxxx</a:t>
            </a:r>
            <a:r>
              <a:rPr lang="pl-PL" sz="1400" dirty="0">
                <a:effectLst/>
                <a:latin typeface="Calibri" panose="020F0502020204030204" pitchFamily="34" charset="0"/>
                <a:ea typeface="Calibri" panose="020F0502020204030204" pitchFamily="34" charset="0"/>
                <a:cs typeface="Calibri" panose="020F0502020204030204" pitchFamily="34" charset="0"/>
              </a:rPr>
              <a:t> numer x w ……., w dzielnicy ………., składający się z czterech pokoi, kuchni, łazienki, WC i przedpokoju, do którego przynależy pomieszczenie piwniczne na kondygnacji x, o łącznej powierzchni użytkowej wraz z powierzchnią pomieszczeń przynależnych wynoszącej …. m</a:t>
            </a:r>
            <a:r>
              <a:rPr lang="pl-PL" sz="1400" baseline="30000" dirty="0">
                <a:effectLst/>
                <a:latin typeface="Calibri" panose="020F0502020204030204" pitchFamily="34" charset="0"/>
                <a:ea typeface="Calibri" panose="020F0502020204030204" pitchFamily="34" charset="0"/>
                <a:cs typeface="Calibri" panose="020F0502020204030204" pitchFamily="34" charset="0"/>
              </a:rPr>
              <a:t>2</a:t>
            </a:r>
            <a:r>
              <a:rPr lang="pl-PL" sz="1400" dirty="0">
                <a:effectLst/>
                <a:latin typeface="Calibri" panose="020F0502020204030204" pitchFamily="34" charset="0"/>
                <a:ea typeface="Calibri" panose="020F0502020204030204" pitchFamily="34" charset="0"/>
                <a:cs typeface="Calibri" panose="020F0502020204030204" pitchFamily="34" charset="0"/>
              </a:rPr>
              <a:t> oraz udziałem wynoszącym 000/00000 w nieruchomości wspólnej, dla którego Sąd Rejonowy w </a:t>
            </a:r>
            <a:r>
              <a:rPr lang="pl-PL" sz="1400" dirty="0" err="1">
                <a:effectLst/>
                <a:latin typeface="Calibri" panose="020F0502020204030204" pitchFamily="34" charset="0"/>
                <a:ea typeface="Calibri" panose="020F0502020204030204" pitchFamily="34" charset="0"/>
                <a:cs typeface="Calibri" panose="020F0502020204030204" pitchFamily="34" charset="0"/>
              </a:rPr>
              <a:t>xxxxxxxxxxxx</a:t>
            </a:r>
            <a:r>
              <a:rPr lang="pl-PL" sz="1400" dirty="0">
                <a:effectLst/>
                <a:latin typeface="Calibri" panose="020F0502020204030204" pitchFamily="34" charset="0"/>
                <a:ea typeface="Calibri" panose="020F0502020204030204" pitchFamily="34" charset="0"/>
                <a:cs typeface="Calibri" panose="020F0502020204030204" pitchFamily="34" charset="0"/>
              </a:rPr>
              <a:t> prowadzi księgę wieczystą o numerze KW AA0A/00000000/0, o wartości szacunkowej </a:t>
            </a:r>
            <a:r>
              <a:rPr lang="pl-PL" sz="1400" dirty="0" err="1">
                <a:effectLst/>
                <a:latin typeface="Calibri" panose="020F0502020204030204" pitchFamily="34" charset="0"/>
                <a:ea typeface="Calibri" panose="020F0502020204030204" pitchFamily="34" charset="0"/>
                <a:cs typeface="Calibri" panose="020F0502020204030204" pitchFamily="34" charset="0"/>
              </a:rPr>
              <a:t>xxxxxx</a:t>
            </a:r>
            <a:r>
              <a:rPr lang="pl-PL" sz="1400" dirty="0">
                <a:effectLst/>
                <a:latin typeface="Calibri" panose="020F0502020204030204" pitchFamily="34" charset="0"/>
                <a:ea typeface="Calibri" panose="020F0502020204030204" pitchFamily="34" charset="0"/>
                <a:cs typeface="Calibri" panose="020F0502020204030204" pitchFamily="34" charset="0"/>
              </a:rPr>
              <a:t> złotych,</a:t>
            </a:r>
          </a:p>
          <a:p>
            <a:pPr marL="342900" lvl="0" indent="-342900" algn="just">
              <a:lnSpc>
                <a:spcPct val="115000"/>
              </a:lnSpc>
              <a:buFont typeface="+mj-lt"/>
              <a:buAutoNum type="arabicPeriod"/>
            </a:pPr>
            <a:r>
              <a:rPr lang="pl-PL" sz="1400" dirty="0">
                <a:effectLst/>
                <a:latin typeface="Calibri" panose="020F0502020204030204" pitchFamily="34" charset="0"/>
                <a:ea typeface="Calibri" panose="020F0502020204030204" pitchFamily="34" charset="0"/>
                <a:cs typeface="Calibri" panose="020F0502020204030204" pitchFamily="34" charset="0"/>
              </a:rPr>
              <a:t>spółdzielcze własnościowe prawo do lokalu mieszkalnego położonego w </a:t>
            </a:r>
            <a:r>
              <a:rPr lang="pl-PL" sz="1400" dirty="0" err="1">
                <a:effectLst/>
                <a:latin typeface="Calibri" panose="020F0502020204030204" pitchFamily="34" charset="0"/>
                <a:ea typeface="Calibri" panose="020F0502020204030204" pitchFamily="34" charset="0"/>
                <a:cs typeface="Calibri" panose="020F0502020204030204" pitchFamily="34" charset="0"/>
              </a:rPr>
              <a:t>xxxxxxxxxxxxxxxx</a:t>
            </a:r>
            <a:r>
              <a:rPr lang="pl-PL" sz="1400" dirty="0">
                <a:effectLst/>
                <a:latin typeface="Calibri" panose="020F0502020204030204" pitchFamily="34" charset="0"/>
                <a:ea typeface="Calibri" panose="020F0502020204030204" pitchFamily="34" charset="0"/>
                <a:cs typeface="Calibri" panose="020F0502020204030204" pitchFamily="34" charset="0"/>
              </a:rPr>
              <a:t>, przy ul. </a:t>
            </a:r>
            <a:r>
              <a:rPr lang="pl-PL" sz="1400" dirty="0" err="1">
                <a:effectLst/>
                <a:latin typeface="Calibri" panose="020F0502020204030204" pitchFamily="34" charset="0"/>
                <a:ea typeface="Calibri" panose="020F0502020204030204" pitchFamily="34" charset="0"/>
                <a:cs typeface="Calibri" panose="020F0502020204030204" pitchFamily="34" charset="0"/>
              </a:rPr>
              <a:t>xxxxxxx</a:t>
            </a:r>
            <a:r>
              <a:rPr lang="pl-PL" sz="1400" dirty="0">
                <a:effectLst/>
                <a:latin typeface="Calibri" panose="020F0502020204030204" pitchFamily="34" charset="0"/>
                <a:ea typeface="Calibri" panose="020F0502020204030204" pitchFamily="34" charset="0"/>
                <a:cs typeface="Calibri" panose="020F0502020204030204" pitchFamily="34" charset="0"/>
              </a:rPr>
              <a:t> numer x, kod pocztowy, nazwa miejscowości, o powierzchni xxx m</a:t>
            </a:r>
            <a:r>
              <a:rPr lang="pl-PL" sz="1400" baseline="30000" dirty="0">
                <a:effectLst/>
                <a:latin typeface="Calibri" panose="020F0502020204030204" pitchFamily="34" charset="0"/>
                <a:ea typeface="Calibri" panose="020F0502020204030204" pitchFamily="34" charset="0"/>
                <a:cs typeface="Calibri" panose="020F0502020204030204" pitchFamily="34" charset="0"/>
              </a:rPr>
              <a:t>2</a:t>
            </a:r>
            <a:r>
              <a:rPr lang="pl-PL" sz="1400" dirty="0">
                <a:effectLst/>
                <a:latin typeface="Calibri" panose="020F0502020204030204" pitchFamily="34" charset="0"/>
                <a:ea typeface="Calibri" panose="020F0502020204030204" pitchFamily="34" charset="0"/>
                <a:cs typeface="Calibri" panose="020F0502020204030204" pitchFamily="34" charset="0"/>
              </a:rPr>
              <a:t>, dla którego nie została założona księga wieczysta, o wartości szacunkowej </a:t>
            </a:r>
            <a:r>
              <a:rPr lang="pl-PL" sz="1400" dirty="0" err="1">
                <a:effectLst/>
                <a:latin typeface="Calibri" panose="020F0502020204030204" pitchFamily="34" charset="0"/>
                <a:ea typeface="Calibri" panose="020F0502020204030204" pitchFamily="34" charset="0"/>
                <a:cs typeface="Calibri" panose="020F0502020204030204" pitchFamily="34" charset="0"/>
              </a:rPr>
              <a:t>xxxxxxxxxxxxx</a:t>
            </a:r>
            <a:r>
              <a:rPr lang="pl-PL" sz="1400" dirty="0">
                <a:effectLst/>
                <a:latin typeface="Calibri" panose="020F0502020204030204" pitchFamily="34" charset="0"/>
                <a:ea typeface="Calibri" panose="020F0502020204030204" pitchFamily="34" charset="0"/>
                <a:cs typeface="Calibri" panose="020F0502020204030204" pitchFamily="34" charset="0"/>
              </a:rPr>
              <a:t> zł,</a:t>
            </a:r>
          </a:p>
          <a:p>
            <a:pPr marL="342900" lvl="0" indent="-342900" algn="just">
              <a:lnSpc>
                <a:spcPct val="115000"/>
              </a:lnSpc>
              <a:buFont typeface="+mj-lt"/>
              <a:buAutoNum type="arabicPeriod"/>
            </a:pPr>
            <a:endParaRPr lang="pl-PL" sz="14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15000"/>
              </a:lnSpc>
              <a:buFont typeface="+mj-lt"/>
              <a:buAutoNum type="arabicPeriod"/>
            </a:pPr>
            <a:r>
              <a:rPr lang="pl-PL" sz="1400" dirty="0">
                <a:effectLst/>
                <a:latin typeface="Calibri" panose="020F0502020204030204" pitchFamily="34" charset="0"/>
                <a:ea typeface="Calibri" panose="020F0502020204030204" pitchFamily="34" charset="0"/>
                <a:cs typeface="Calibri" panose="020F0502020204030204" pitchFamily="34" charset="0"/>
              </a:rPr>
              <a:t>samochód osobowy marki ….. , model: …………, rok produkcji: ………, o numerze rejestracyjnym: ………………….., numer VIN: …………………………….., o wartości szacunkowej: …………………………….</a:t>
            </a:r>
          </a:p>
          <a:p>
            <a:pPr marL="457200">
              <a:lnSpc>
                <a:spcPct val="107000"/>
              </a:lnSpc>
              <a:spcAft>
                <a:spcPts val="800"/>
              </a:spcAft>
            </a:pPr>
            <a:r>
              <a:rPr lang="pl-PL" sz="1400" dirty="0">
                <a:effectLst/>
                <a:latin typeface="Calibri" panose="020F0502020204030204" pitchFamily="34" charset="0"/>
                <a:ea typeface="Calibri" panose="020F0502020204030204" pitchFamily="34" charset="0"/>
                <a:cs typeface="Calibri" panose="020F0502020204030204" pitchFamily="34" charset="0"/>
              </a:rPr>
              <a:t> </a:t>
            </a:r>
          </a:p>
          <a:p>
            <a:pPr marL="342900" lvl="0" indent="-342900" algn="just" fontAlgn="base">
              <a:lnSpc>
                <a:spcPct val="150000"/>
              </a:lnSpc>
              <a:spcAft>
                <a:spcPts val="800"/>
              </a:spcAft>
              <a:buFont typeface="+mj-lt"/>
              <a:buAutoNum type="arabicPeriod"/>
            </a:pP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925" algn="just">
              <a:lnSpc>
                <a:spcPts val="1800"/>
              </a:lnSpc>
              <a:spcBef>
                <a:spcPts val="600"/>
              </a:spcBef>
              <a:spcAft>
                <a:spcPts val="750"/>
              </a:spcAft>
            </a:pPr>
            <a:endParaRPr lang="pl-PL" dirty="0">
              <a:latin typeface="+mj-lt"/>
              <a:ea typeface="Times New Roman" panose="02020603050405020304" pitchFamily="18" charset="0"/>
            </a:endParaRPr>
          </a:p>
        </p:txBody>
      </p:sp>
    </p:spTree>
    <p:extLst>
      <p:ext uri="{BB962C8B-B14F-4D97-AF65-F5344CB8AC3E}">
        <p14:creationId xmlns:p14="http://schemas.microsoft.com/office/powerpoint/2010/main" val="38483334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1FDB9041-63AE-41CD-AB1A-C46537E53E3D}"/>
              </a:ext>
            </a:extLst>
          </p:cNvPr>
          <p:cNvSpPr>
            <a:spLocks noGrp="1"/>
          </p:cNvSpPr>
          <p:nvPr>
            <p:ph type="ftr" sz="quarter" idx="11"/>
          </p:nvPr>
        </p:nvSpPr>
        <p:spPr/>
        <p:txBody>
          <a:bodyPr/>
          <a:lstStyle/>
          <a:p>
            <a:r>
              <a:rPr lang="pl-PL"/>
              <a:t>kontakt@adwokat-cichocka.pl</a:t>
            </a:r>
          </a:p>
        </p:txBody>
      </p:sp>
      <p:sp>
        <p:nvSpPr>
          <p:cNvPr id="3" name="Prostokąt 2">
            <a:extLst>
              <a:ext uri="{FF2B5EF4-FFF2-40B4-BE49-F238E27FC236}">
                <a16:creationId xmlns:a16="http://schemas.microsoft.com/office/drawing/2014/main" id="{994D1CE4-683A-4902-A9E4-10B6346368C0}"/>
              </a:ext>
            </a:extLst>
          </p:cNvPr>
          <p:cNvSpPr/>
          <p:nvPr/>
        </p:nvSpPr>
        <p:spPr>
          <a:xfrm>
            <a:off x="1403648" y="548680"/>
            <a:ext cx="7344816" cy="4946675"/>
          </a:xfrm>
          <a:prstGeom prst="rect">
            <a:avLst/>
          </a:prstGeom>
        </p:spPr>
        <p:txBody>
          <a:bodyPr wrap="square">
            <a:spAutoFit/>
          </a:bodyPr>
          <a:lstStyle/>
          <a:p>
            <a:pPr marL="342900" lvl="0" indent="-342900" algn="just">
              <a:lnSpc>
                <a:spcPct val="115000"/>
              </a:lnSpc>
              <a:buFont typeface="+mj-lt"/>
              <a:buAutoNum type="arabicPeriod" startAt="5"/>
            </a:pPr>
            <a:r>
              <a:rPr lang="pl-PL" sz="1400" dirty="0">
                <a:effectLst/>
                <a:latin typeface="Calibri" panose="020F0502020204030204" pitchFamily="34" charset="0"/>
                <a:ea typeface="Calibri" panose="020F0502020204030204" pitchFamily="34" charset="0"/>
                <a:cs typeface="Calibri" panose="020F0502020204030204" pitchFamily="34" charset="0"/>
              </a:rPr>
              <a:t>środki pieniężne zgromadzone na następujących rachunkach bankowych: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pl-PL" sz="1400" dirty="0">
                <a:effectLst/>
                <a:latin typeface="Calibri" panose="020F0502020204030204" pitchFamily="34" charset="0"/>
                <a:ea typeface="Calibri" panose="020F0502020204030204" pitchFamily="34" charset="0"/>
                <a:cs typeface="Calibri" panose="020F0502020204030204" pitchFamily="34" charset="0"/>
              </a:rPr>
              <a:t>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lphaLcParenR"/>
            </a:pPr>
            <a:r>
              <a:rPr lang="pl-PL" sz="1400" dirty="0">
                <a:effectLst/>
                <a:latin typeface="Calibri" panose="020F0502020204030204" pitchFamily="34" charset="0"/>
                <a:ea typeface="Calibri" panose="020F0502020204030204" pitchFamily="34" charset="0"/>
                <a:cs typeface="Calibri" panose="020F0502020204030204" pitchFamily="34" charset="0"/>
              </a:rPr>
              <a:t>numer ……………………….. prowadzonym w Banku ABC S. A. – rachunek bieżący, </a:t>
            </a:r>
            <a:r>
              <a:rPr lang="pl-PL" sz="1400" b="1" dirty="0">
                <a:effectLst/>
                <a:latin typeface="Calibri" panose="020F0502020204030204" pitchFamily="34" charset="0"/>
                <a:ea typeface="Calibri" panose="020F0502020204030204" pitchFamily="34" charset="0"/>
                <a:cs typeface="Calibri" panose="020F0502020204030204" pitchFamily="34" charset="0"/>
              </a:rPr>
              <a:t>wg stanu na dzień ……….. r. (data ustania wspólności majątkowej, tj. data zgonu) – ……………………… zł, </a:t>
            </a:r>
            <a:endParaRPr lang="pl-PL" sz="14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lphaLcParenR"/>
            </a:pPr>
            <a:r>
              <a:rPr lang="pl-PL" sz="1400" dirty="0">
                <a:effectLst/>
                <a:latin typeface="Calibri" panose="020F0502020204030204" pitchFamily="34" charset="0"/>
                <a:ea typeface="Calibri" panose="020F0502020204030204" pitchFamily="34" charset="0"/>
                <a:cs typeface="Calibri" panose="020F0502020204030204" pitchFamily="34" charset="0"/>
              </a:rPr>
              <a:t>numer ……………………….. prowadzonym w Banku ABC S. A. – rachunek walutowy, </a:t>
            </a:r>
            <a:r>
              <a:rPr lang="pl-PL" sz="1400" b="1" dirty="0">
                <a:effectLst/>
                <a:latin typeface="Calibri" panose="020F0502020204030204" pitchFamily="34" charset="0"/>
                <a:ea typeface="Calibri" panose="020F0502020204030204" pitchFamily="34" charset="0"/>
                <a:cs typeface="Calibri" panose="020F0502020204030204" pitchFamily="34" charset="0"/>
              </a:rPr>
              <a:t>wg stanu na dzień ………….. r. (data ustania wspólności majątkowej, tj. data zgonu) – ……………………… CHF, (kurs średni na datę zgonu: ………);</a:t>
            </a:r>
            <a:endParaRPr lang="pl-PL" sz="1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pl-PL" sz="1800" dirty="0">
                <a:effectLst/>
                <a:latin typeface="Calibri" panose="020F0502020204030204" pitchFamily="34" charset="0"/>
                <a:ea typeface="Calibri" panose="020F0502020204030204" pitchFamily="34" charset="0"/>
                <a:cs typeface="Calibri" panose="020F0502020204030204" pitchFamily="34" charset="0"/>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400050" lvl="0" indent="-400050" algn="just">
              <a:lnSpc>
                <a:spcPct val="115000"/>
              </a:lnSpc>
              <a:spcAft>
                <a:spcPts val="1000"/>
              </a:spcAft>
              <a:buFont typeface="+mj-lt"/>
              <a:buAutoNum type="romanUcPeriod" startAt="2"/>
            </a:pPr>
            <a:r>
              <a:rPr lang="pl-PL" sz="1800" dirty="0">
                <a:effectLst/>
                <a:latin typeface="Calibri" panose="020F0502020204030204" pitchFamily="34" charset="0"/>
                <a:ea typeface="Calibri" panose="020F0502020204030204" pitchFamily="34" charset="0"/>
                <a:cs typeface="Calibri" panose="020F0502020204030204" pitchFamily="34" charset="0"/>
              </a:rPr>
              <a:t>ustalenie, że udziały Anny i Jana małżonków Nowak w majątku wspólnym są równe;</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600"/>
              </a:spcAft>
              <a:buFont typeface="+mj-lt"/>
              <a:buAutoNum type="romanUcPeriod" startAt="2"/>
            </a:pP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ustalenie, że Anna Nowak poczyniła na majątek wspólny nakłady z majątku odrębnego w kwocie </a:t>
            </a:r>
            <a:r>
              <a:rPr lang="pl-PL" sz="1800" dirty="0">
                <a:effectLst/>
                <a:latin typeface="Calibri" panose="020F0502020204030204" pitchFamily="34" charset="0"/>
                <a:ea typeface="EB Garamond" panose="00000500000000000000" pitchFamily="2" charset="0"/>
                <a:cs typeface="Calibri" panose="020F0502020204030204" pitchFamily="34" charset="0"/>
              </a:rPr>
              <a:t>……</a:t>
            </a: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zł,</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mj-lt"/>
              <a:buAutoNum type="romanUcPeriod" startAt="2"/>
            </a:pPr>
            <a:r>
              <a:rPr lang="pl-PL" sz="1800" dirty="0">
                <a:effectLst/>
                <a:latin typeface="Calibri" panose="020F0502020204030204" pitchFamily="34" charset="0"/>
                <a:ea typeface="Calibri" panose="020F0502020204030204" pitchFamily="34" charset="0"/>
                <a:cs typeface="Calibri" panose="020F0502020204030204" pitchFamily="34" charset="0"/>
              </a:rPr>
              <a:t>dokonanie podziału majątku wspólnego Anny i Jana małżonków Nowak zgodnie z przysługującymi małżonkom w majątku wspólnym udziałami;</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endParaRPr lang="pl-PL" dirty="0">
              <a:latin typeface="+mj-lt"/>
              <a:ea typeface="Times New Roman" panose="02020603050405020304" pitchFamily="18" charset="0"/>
            </a:endParaRPr>
          </a:p>
        </p:txBody>
      </p:sp>
    </p:spTree>
    <p:extLst>
      <p:ext uri="{BB962C8B-B14F-4D97-AF65-F5344CB8AC3E}">
        <p14:creationId xmlns:p14="http://schemas.microsoft.com/office/powerpoint/2010/main" val="327022556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FAC44158-F15F-49B1-A1A2-933108B8D754}"/>
              </a:ext>
            </a:extLst>
          </p:cNvPr>
          <p:cNvSpPr>
            <a:spLocks noGrp="1"/>
          </p:cNvSpPr>
          <p:nvPr>
            <p:ph type="ftr" sz="quarter" idx="11"/>
          </p:nvPr>
        </p:nvSpPr>
        <p:spPr/>
        <p:txBody>
          <a:bodyPr/>
          <a:lstStyle/>
          <a:p>
            <a:r>
              <a:rPr lang="pl-PL"/>
              <a:t>kontakt@adwokat-cichocka.pl</a:t>
            </a:r>
          </a:p>
        </p:txBody>
      </p:sp>
      <p:sp>
        <p:nvSpPr>
          <p:cNvPr id="3" name="Prostokąt 2">
            <a:extLst>
              <a:ext uri="{FF2B5EF4-FFF2-40B4-BE49-F238E27FC236}">
                <a16:creationId xmlns:a16="http://schemas.microsoft.com/office/drawing/2014/main" id="{CF8224A0-B7A5-4853-9D76-86065A7129C9}"/>
              </a:ext>
            </a:extLst>
          </p:cNvPr>
          <p:cNvSpPr/>
          <p:nvPr/>
        </p:nvSpPr>
        <p:spPr>
          <a:xfrm>
            <a:off x="1115616" y="116632"/>
            <a:ext cx="8028384" cy="6902980"/>
          </a:xfrm>
          <a:prstGeom prst="rect">
            <a:avLst/>
          </a:prstGeom>
        </p:spPr>
        <p:txBody>
          <a:bodyPr wrap="square">
            <a:spAutoFit/>
          </a:bodyPr>
          <a:lstStyle/>
          <a:p>
            <a:pPr marL="228600" algn="just">
              <a:lnSpc>
                <a:spcPct val="107000"/>
              </a:lnSpc>
              <a:spcAft>
                <a:spcPts val="800"/>
              </a:spcAft>
            </a:pPr>
            <a:r>
              <a:rPr lang="pl-PL" sz="1400" i="1" dirty="0">
                <a:effectLst/>
                <a:latin typeface="Calibri" panose="020F0502020204030204" pitchFamily="34" charset="0"/>
                <a:ea typeface="Calibri" panose="020F0502020204030204" pitchFamily="34" charset="0"/>
                <a:cs typeface="Calibri" panose="020F0502020204030204" pitchFamily="34" charset="0"/>
              </a:rPr>
              <a:t>a następnie:</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mj-lt"/>
              <a:buAutoNum type="romanUcPeriod"/>
            </a:pPr>
            <a:r>
              <a:rPr lang="pl-PL" sz="1400" dirty="0">
                <a:effectLst/>
                <a:latin typeface="Calibri" panose="020F0502020204030204" pitchFamily="34" charset="0"/>
                <a:ea typeface="Calibri" panose="020F0502020204030204" pitchFamily="34" charset="0"/>
                <a:cs typeface="Calibri" panose="020F0502020204030204" pitchFamily="34" charset="0"/>
              </a:rPr>
              <a:t>ustalenie, że w skład spadku po Janie Nowak, urodzonym w dniu ………… r. w …………….., zmarłym w dniu ………………… r. w ………………….., ostatnio przed śmiercią zamieszkałym w ………, przy ul. …………, wchodzi: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50000"/>
              </a:lnSpc>
              <a:spcAft>
                <a:spcPts val="800"/>
              </a:spcAft>
              <a:buFont typeface="+mj-lt"/>
              <a:buAutoNum type="arabicPeriod"/>
            </a:pPr>
            <a:r>
              <a:rPr lang="pl-PL" sz="1400" dirty="0">
                <a:effectLst/>
                <a:latin typeface="Calibri" panose="020F0502020204030204" pitchFamily="34" charset="0"/>
                <a:ea typeface="Calibri" panose="020F0502020204030204" pitchFamily="34" charset="0"/>
                <a:cs typeface="Calibri" panose="020F0502020204030204" pitchFamily="34" charset="0"/>
              </a:rPr>
              <a:t>udział w wysokości ½ w nieruchomości, tj. działce gruntu zabudowanej budynkiem mieszkalnym, numer ewidencyjny xxx, obręb </a:t>
            </a:r>
            <a:r>
              <a:rPr lang="pl-PL" sz="1400" dirty="0" err="1">
                <a:effectLst/>
                <a:latin typeface="Calibri" panose="020F0502020204030204" pitchFamily="34" charset="0"/>
                <a:ea typeface="Calibri" panose="020F0502020204030204" pitchFamily="34" charset="0"/>
                <a:cs typeface="Calibri" panose="020F0502020204030204" pitchFamily="34" charset="0"/>
              </a:rPr>
              <a:t>xxxx</a:t>
            </a:r>
            <a:r>
              <a:rPr lang="pl-PL" sz="1400" dirty="0">
                <a:effectLst/>
                <a:latin typeface="Calibri" panose="020F0502020204030204" pitchFamily="34" charset="0"/>
                <a:ea typeface="Calibri" panose="020F0502020204030204" pitchFamily="34" charset="0"/>
                <a:cs typeface="Calibri" panose="020F0502020204030204" pitchFamily="34" charset="0"/>
              </a:rPr>
              <a:t>, o obszarze xxx m</a:t>
            </a:r>
            <a:r>
              <a:rPr lang="pl-PL" sz="1400" baseline="30000" dirty="0">
                <a:effectLst/>
                <a:latin typeface="Calibri" panose="020F0502020204030204" pitchFamily="34" charset="0"/>
                <a:ea typeface="Calibri" panose="020F0502020204030204" pitchFamily="34" charset="0"/>
                <a:cs typeface="Calibri" panose="020F0502020204030204" pitchFamily="34" charset="0"/>
              </a:rPr>
              <a:t>2</a:t>
            </a:r>
            <a:r>
              <a:rPr lang="pl-PL" sz="1400" dirty="0">
                <a:effectLst/>
                <a:latin typeface="Calibri" panose="020F0502020204030204" pitchFamily="34" charset="0"/>
                <a:ea typeface="Calibri" panose="020F0502020204030204" pitchFamily="34" charset="0"/>
                <a:cs typeface="Calibri" panose="020F0502020204030204" pitchFamily="34" charset="0"/>
              </a:rPr>
              <a:t> położonej w </a:t>
            </a:r>
            <a:r>
              <a:rPr lang="pl-PL" sz="1400" dirty="0" err="1">
                <a:effectLst/>
                <a:latin typeface="Calibri" panose="020F0502020204030204" pitchFamily="34" charset="0"/>
                <a:ea typeface="Calibri" panose="020F0502020204030204" pitchFamily="34" charset="0"/>
                <a:cs typeface="Calibri" panose="020F0502020204030204" pitchFamily="34" charset="0"/>
              </a:rPr>
              <a:t>xxxxxxxx</a:t>
            </a:r>
            <a:r>
              <a:rPr lang="pl-PL" sz="1400" dirty="0">
                <a:effectLst/>
                <a:latin typeface="Calibri" panose="020F0502020204030204" pitchFamily="34" charset="0"/>
                <a:ea typeface="Calibri" panose="020F0502020204030204" pitchFamily="34" charset="0"/>
                <a:cs typeface="Calibri" panose="020F0502020204030204" pitchFamily="34" charset="0"/>
              </a:rPr>
              <a:t>, w dzielnicy </a:t>
            </a:r>
            <a:r>
              <a:rPr lang="pl-PL" sz="1400" dirty="0" err="1">
                <a:effectLst/>
                <a:latin typeface="Calibri" panose="020F0502020204030204" pitchFamily="34" charset="0"/>
                <a:ea typeface="Calibri" panose="020F0502020204030204" pitchFamily="34" charset="0"/>
                <a:cs typeface="Calibri" panose="020F0502020204030204" pitchFamily="34" charset="0"/>
              </a:rPr>
              <a:t>xxxxxxxxx</a:t>
            </a:r>
            <a:r>
              <a:rPr lang="pl-PL" sz="1400" dirty="0">
                <a:effectLst/>
                <a:latin typeface="Calibri" panose="020F0502020204030204" pitchFamily="34" charset="0"/>
                <a:ea typeface="Calibri" panose="020F0502020204030204" pitchFamily="34" charset="0"/>
                <a:cs typeface="Calibri" panose="020F0502020204030204" pitchFamily="34" charset="0"/>
              </a:rPr>
              <a:t>, przy ul. </a:t>
            </a:r>
            <a:r>
              <a:rPr lang="pl-PL" sz="1400" dirty="0" err="1">
                <a:effectLst/>
                <a:latin typeface="Calibri" panose="020F0502020204030204" pitchFamily="34" charset="0"/>
                <a:ea typeface="Calibri" panose="020F0502020204030204" pitchFamily="34" charset="0"/>
                <a:cs typeface="Calibri" panose="020F0502020204030204" pitchFamily="34" charset="0"/>
              </a:rPr>
              <a:t>xxxxxxxxxxxxx</a:t>
            </a:r>
            <a:r>
              <a:rPr lang="pl-PL" sz="1400" dirty="0">
                <a:effectLst/>
                <a:latin typeface="Calibri" panose="020F0502020204030204" pitchFamily="34" charset="0"/>
                <a:ea typeface="Calibri" panose="020F0502020204030204" pitchFamily="34" charset="0"/>
                <a:cs typeface="Calibri" panose="020F0502020204030204" pitchFamily="34" charset="0"/>
              </a:rPr>
              <a:t> numer x, gminie </a:t>
            </a:r>
            <a:r>
              <a:rPr lang="pl-PL" sz="1400" dirty="0" err="1">
                <a:effectLst/>
                <a:latin typeface="Calibri" panose="020F0502020204030204" pitchFamily="34" charset="0"/>
                <a:ea typeface="Calibri" panose="020F0502020204030204" pitchFamily="34" charset="0"/>
                <a:cs typeface="Calibri" panose="020F0502020204030204" pitchFamily="34" charset="0"/>
              </a:rPr>
              <a:t>xxxxxxxxxxx</a:t>
            </a:r>
            <a:r>
              <a:rPr lang="pl-PL" sz="1400" dirty="0">
                <a:effectLst/>
                <a:latin typeface="Calibri" panose="020F0502020204030204" pitchFamily="34" charset="0"/>
                <a:ea typeface="Calibri" panose="020F0502020204030204" pitchFamily="34" charset="0"/>
                <a:cs typeface="Calibri" panose="020F0502020204030204" pitchFamily="34" charset="0"/>
              </a:rPr>
              <a:t>, woj. </a:t>
            </a:r>
            <a:r>
              <a:rPr lang="pl-PL" sz="1400" dirty="0" err="1">
                <a:effectLst/>
                <a:latin typeface="Calibri" panose="020F0502020204030204" pitchFamily="34" charset="0"/>
                <a:ea typeface="Calibri" panose="020F0502020204030204" pitchFamily="34" charset="0"/>
                <a:cs typeface="Calibri" panose="020F0502020204030204" pitchFamily="34" charset="0"/>
              </a:rPr>
              <a:t>xxxxxxxx</a:t>
            </a:r>
            <a:r>
              <a:rPr lang="pl-PL" sz="1400" dirty="0">
                <a:effectLst/>
                <a:latin typeface="Calibri" panose="020F0502020204030204" pitchFamily="34" charset="0"/>
                <a:ea typeface="Calibri" panose="020F0502020204030204" pitchFamily="34" charset="0"/>
                <a:cs typeface="Calibri" panose="020F0502020204030204" pitchFamily="34" charset="0"/>
              </a:rPr>
              <a:t>, dla której Sąd Rejonowy w …………., xxx Wydział Ksiąg Wieczystych prowadzi księgę wieczystą o numerze KW AA0A/00000000/0, o wartości szacunkowej udziału </a:t>
            </a:r>
            <a:r>
              <a:rPr lang="pl-PL" sz="1400" dirty="0" err="1">
                <a:effectLst/>
                <a:latin typeface="Calibri" panose="020F0502020204030204" pitchFamily="34" charset="0"/>
                <a:ea typeface="Calibri" panose="020F0502020204030204" pitchFamily="34" charset="0"/>
                <a:cs typeface="Calibri" panose="020F0502020204030204" pitchFamily="34" charset="0"/>
              </a:rPr>
              <a:t>xxxxxxxx</a:t>
            </a:r>
            <a:r>
              <a:rPr lang="pl-PL" sz="1400" dirty="0">
                <a:effectLst/>
                <a:latin typeface="Calibri" panose="020F0502020204030204" pitchFamily="34" charset="0"/>
                <a:ea typeface="Calibri" panose="020F0502020204030204" pitchFamily="34" charset="0"/>
                <a:cs typeface="Calibri" panose="020F0502020204030204" pitchFamily="34" charset="0"/>
              </a:rPr>
              <a:t> złotych,</a:t>
            </a:r>
          </a:p>
          <a:p>
            <a:pPr marL="342900" lvl="0" indent="-342900" algn="just" fontAlgn="base">
              <a:lnSpc>
                <a:spcPct val="150000"/>
              </a:lnSpc>
              <a:spcAft>
                <a:spcPts val="800"/>
              </a:spcAft>
              <a:buFont typeface="+mj-lt"/>
              <a:buAutoNum type="arabicPeriod"/>
            </a:pPr>
            <a:r>
              <a:rPr lang="pl-PL" sz="1400" dirty="0">
                <a:effectLst/>
                <a:latin typeface="Calibri" panose="020F0502020204030204" pitchFamily="34" charset="0"/>
                <a:ea typeface="Calibri" panose="020F0502020204030204" pitchFamily="34" charset="0"/>
                <a:cs typeface="Calibri" panose="020F0502020204030204" pitchFamily="34" charset="0"/>
              </a:rPr>
              <a:t>udział w wysokości ½ w nieruchomości, tj. lokalu mieszkalnym nr x znajdującym się na … kondygnacji w budynku wielolokalowym przy ul. </a:t>
            </a:r>
            <a:r>
              <a:rPr lang="pl-PL" sz="1400" dirty="0" err="1">
                <a:effectLst/>
                <a:latin typeface="Calibri" panose="020F0502020204030204" pitchFamily="34" charset="0"/>
                <a:ea typeface="Calibri" panose="020F0502020204030204" pitchFamily="34" charset="0"/>
                <a:cs typeface="Calibri" panose="020F0502020204030204" pitchFamily="34" charset="0"/>
              </a:rPr>
              <a:t>xxxxxxxxxx</a:t>
            </a:r>
            <a:r>
              <a:rPr lang="pl-PL" sz="1400" dirty="0">
                <a:effectLst/>
                <a:latin typeface="Calibri" panose="020F0502020204030204" pitchFamily="34" charset="0"/>
                <a:ea typeface="Calibri" panose="020F0502020204030204" pitchFamily="34" charset="0"/>
                <a:cs typeface="Calibri" panose="020F0502020204030204" pitchFamily="34" charset="0"/>
              </a:rPr>
              <a:t> numer x w ……., w dzielnicy ………., składający się z czterech pokoi, kuchni, łazienki, WC i przedpokoju, do którego przynależy pomieszczenie piwniczne na kondygnacji x, o łącznej powierzchni użytkowej wraz z powierzchnią pomieszczeń przynależnych wynoszącej …. m</a:t>
            </a:r>
            <a:r>
              <a:rPr lang="pl-PL" sz="1400" baseline="30000" dirty="0">
                <a:effectLst/>
                <a:latin typeface="Calibri" panose="020F0502020204030204" pitchFamily="34" charset="0"/>
                <a:ea typeface="Calibri" panose="020F0502020204030204" pitchFamily="34" charset="0"/>
                <a:cs typeface="Calibri" panose="020F0502020204030204" pitchFamily="34" charset="0"/>
              </a:rPr>
              <a:t>2</a:t>
            </a:r>
            <a:r>
              <a:rPr lang="pl-PL" sz="1400" dirty="0">
                <a:effectLst/>
                <a:latin typeface="Calibri" panose="020F0502020204030204" pitchFamily="34" charset="0"/>
                <a:ea typeface="Calibri" panose="020F0502020204030204" pitchFamily="34" charset="0"/>
                <a:cs typeface="Calibri" panose="020F0502020204030204" pitchFamily="34" charset="0"/>
              </a:rPr>
              <a:t> oraz udziałem wynoszącym 000/00000 w nieruchomości wspólnej, dla którego Sąd Rejonowy w </a:t>
            </a:r>
            <a:r>
              <a:rPr lang="pl-PL" sz="1400" dirty="0" err="1">
                <a:effectLst/>
                <a:latin typeface="Calibri" panose="020F0502020204030204" pitchFamily="34" charset="0"/>
                <a:ea typeface="Calibri" panose="020F0502020204030204" pitchFamily="34" charset="0"/>
                <a:cs typeface="Calibri" panose="020F0502020204030204" pitchFamily="34" charset="0"/>
              </a:rPr>
              <a:t>xxxxxxxxxxxx</a:t>
            </a:r>
            <a:r>
              <a:rPr lang="pl-PL" sz="1400" dirty="0">
                <a:effectLst/>
                <a:latin typeface="Calibri" panose="020F0502020204030204" pitchFamily="34" charset="0"/>
                <a:ea typeface="Calibri" panose="020F0502020204030204" pitchFamily="34" charset="0"/>
                <a:cs typeface="Calibri" panose="020F0502020204030204" pitchFamily="34" charset="0"/>
              </a:rPr>
              <a:t> prowadzi księgę wieczystą o numerze KW AA0A/00000000/0, o wartości szacunkowej udziału  </a:t>
            </a:r>
            <a:r>
              <a:rPr lang="pl-PL" sz="1400" dirty="0" err="1">
                <a:effectLst/>
                <a:latin typeface="Calibri" panose="020F0502020204030204" pitchFamily="34" charset="0"/>
                <a:ea typeface="Calibri" panose="020F0502020204030204" pitchFamily="34" charset="0"/>
                <a:cs typeface="Calibri" panose="020F0502020204030204" pitchFamily="34" charset="0"/>
              </a:rPr>
              <a:t>xxxxxx</a:t>
            </a:r>
            <a:r>
              <a:rPr lang="pl-PL" sz="1400" dirty="0">
                <a:effectLst/>
                <a:latin typeface="Calibri" panose="020F0502020204030204" pitchFamily="34" charset="0"/>
                <a:ea typeface="Calibri" panose="020F0502020204030204" pitchFamily="34" charset="0"/>
                <a:cs typeface="Calibri" panose="020F0502020204030204" pitchFamily="34" charset="0"/>
              </a:rPr>
              <a:t> złotych,</a:t>
            </a:r>
            <a:endParaRPr lang="pl-PL"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50000"/>
              </a:lnSpc>
              <a:spcAft>
                <a:spcPts val="800"/>
              </a:spcAft>
              <a:buFont typeface="+mj-lt"/>
              <a:buAutoNum type="arabicPeriod"/>
            </a:pPr>
            <a:r>
              <a:rPr lang="pl-PL" sz="1400" dirty="0">
                <a:effectLst/>
                <a:latin typeface="Calibri" panose="020F0502020204030204" pitchFamily="34" charset="0"/>
                <a:ea typeface="Calibri" panose="020F0502020204030204" pitchFamily="34" charset="0"/>
                <a:cs typeface="Calibri" panose="020F0502020204030204" pitchFamily="34" charset="0"/>
              </a:rPr>
              <a:t>udział w wysokości ½ w spółdzielczym własnościowym prawie do lokalu mieszkalnego p położonego w </a:t>
            </a:r>
            <a:r>
              <a:rPr lang="pl-PL" sz="1400" dirty="0" err="1">
                <a:effectLst/>
                <a:latin typeface="Calibri" panose="020F0502020204030204" pitchFamily="34" charset="0"/>
                <a:ea typeface="Calibri" panose="020F0502020204030204" pitchFamily="34" charset="0"/>
                <a:cs typeface="Calibri" panose="020F0502020204030204" pitchFamily="34" charset="0"/>
              </a:rPr>
              <a:t>xxxxxxxxxxxxxxxx</a:t>
            </a:r>
            <a:r>
              <a:rPr lang="pl-PL" sz="1400" dirty="0">
                <a:effectLst/>
                <a:latin typeface="Calibri" panose="020F0502020204030204" pitchFamily="34" charset="0"/>
                <a:ea typeface="Calibri" panose="020F0502020204030204" pitchFamily="34" charset="0"/>
                <a:cs typeface="Calibri" panose="020F0502020204030204" pitchFamily="34" charset="0"/>
              </a:rPr>
              <a:t>, przy ul. </a:t>
            </a:r>
            <a:r>
              <a:rPr lang="pl-PL" sz="1400" dirty="0" err="1">
                <a:effectLst/>
                <a:latin typeface="Calibri" panose="020F0502020204030204" pitchFamily="34" charset="0"/>
                <a:ea typeface="Calibri" panose="020F0502020204030204" pitchFamily="34" charset="0"/>
                <a:cs typeface="Calibri" panose="020F0502020204030204" pitchFamily="34" charset="0"/>
              </a:rPr>
              <a:t>xxxxxxx</a:t>
            </a:r>
            <a:r>
              <a:rPr lang="pl-PL" sz="1400" dirty="0">
                <a:effectLst/>
                <a:latin typeface="Calibri" panose="020F0502020204030204" pitchFamily="34" charset="0"/>
                <a:ea typeface="Calibri" panose="020F0502020204030204" pitchFamily="34" charset="0"/>
                <a:cs typeface="Calibri" panose="020F0502020204030204" pitchFamily="34" charset="0"/>
              </a:rPr>
              <a:t> numer x, kod pocztowy, nazwa miejscowości, o powierzchni xxx m</a:t>
            </a:r>
            <a:r>
              <a:rPr lang="pl-PL" sz="1400" baseline="30000" dirty="0">
                <a:effectLst/>
                <a:latin typeface="Calibri" panose="020F0502020204030204" pitchFamily="34" charset="0"/>
                <a:ea typeface="Calibri" panose="020F0502020204030204" pitchFamily="34" charset="0"/>
                <a:cs typeface="Calibri" panose="020F0502020204030204" pitchFamily="34" charset="0"/>
              </a:rPr>
              <a:t>2</a:t>
            </a:r>
            <a:r>
              <a:rPr lang="pl-PL" sz="1400" dirty="0">
                <a:effectLst/>
                <a:latin typeface="Calibri" panose="020F0502020204030204" pitchFamily="34" charset="0"/>
                <a:ea typeface="Calibri" panose="020F0502020204030204" pitchFamily="34" charset="0"/>
                <a:cs typeface="Calibri" panose="020F0502020204030204" pitchFamily="34" charset="0"/>
              </a:rPr>
              <a:t>, dla którego nie została założona księga wieczysta, o wartości szacunkowej </a:t>
            </a:r>
            <a:r>
              <a:rPr lang="pl-PL" sz="1400" dirty="0" err="1">
                <a:effectLst/>
                <a:latin typeface="Calibri" panose="020F0502020204030204" pitchFamily="34" charset="0"/>
                <a:ea typeface="Calibri" panose="020F0502020204030204" pitchFamily="34" charset="0"/>
                <a:cs typeface="Calibri" panose="020F0502020204030204" pitchFamily="34" charset="0"/>
              </a:rPr>
              <a:t>xxxxxxxxxxxxx</a:t>
            </a:r>
            <a:r>
              <a:rPr lang="pl-PL" sz="1400" dirty="0">
                <a:effectLst/>
                <a:latin typeface="Calibri" panose="020F0502020204030204" pitchFamily="34" charset="0"/>
                <a:ea typeface="Calibri" panose="020F0502020204030204" pitchFamily="34" charset="0"/>
                <a:cs typeface="Calibri" panose="020F0502020204030204" pitchFamily="34" charset="0"/>
              </a:rPr>
              <a:t> zł,</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pl-PL" sz="1400" dirty="0">
                <a:effectLst/>
                <a:latin typeface="Calibri" panose="020F0502020204030204" pitchFamily="34" charset="0"/>
                <a:ea typeface="Calibri" panose="020F0502020204030204" pitchFamily="34" charset="0"/>
                <a:cs typeface="Calibri" panose="020F0502020204030204" pitchFamily="34" charset="0"/>
              </a:rPr>
              <a:t>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tabLst>
                <a:tab pos="3498850" algn="l"/>
              </a:tabLst>
            </a:pPr>
            <a:endParaRPr lang="pl-PL" sz="16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8479428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D9A52C12-54CC-477D-BC6F-F240F22D0AAA}"/>
              </a:ext>
            </a:extLst>
          </p:cNvPr>
          <p:cNvSpPr>
            <a:spLocks noGrp="1"/>
          </p:cNvSpPr>
          <p:nvPr>
            <p:ph type="ftr" sz="quarter" idx="11"/>
          </p:nvPr>
        </p:nvSpPr>
        <p:spPr/>
        <p:txBody>
          <a:bodyPr/>
          <a:lstStyle/>
          <a:p>
            <a:r>
              <a:rPr lang="pl-PL"/>
              <a:t>kontakt@adwokat-cichocka.pl</a:t>
            </a:r>
          </a:p>
        </p:txBody>
      </p:sp>
      <p:sp>
        <p:nvSpPr>
          <p:cNvPr id="3" name="Prostokąt 2">
            <a:extLst>
              <a:ext uri="{FF2B5EF4-FFF2-40B4-BE49-F238E27FC236}">
                <a16:creationId xmlns:a16="http://schemas.microsoft.com/office/drawing/2014/main" id="{DD09D589-FBCA-4C9D-BF21-0304C10DEC6A}"/>
              </a:ext>
            </a:extLst>
          </p:cNvPr>
          <p:cNvSpPr/>
          <p:nvPr/>
        </p:nvSpPr>
        <p:spPr>
          <a:xfrm>
            <a:off x="1331640" y="692696"/>
            <a:ext cx="7560840" cy="4885183"/>
          </a:xfrm>
          <a:prstGeom prst="rect">
            <a:avLst/>
          </a:prstGeom>
        </p:spPr>
        <p:txBody>
          <a:bodyPr wrap="square">
            <a:spAutoFit/>
          </a:bodyPr>
          <a:lstStyle/>
          <a:p>
            <a:pPr marL="342900" lvl="0" indent="-342900" algn="just">
              <a:lnSpc>
                <a:spcPct val="115000"/>
              </a:lnSpc>
              <a:buFont typeface="+mj-lt"/>
              <a:buAutoNum type="arabicPeriod" startAt="4"/>
            </a:pPr>
            <a:r>
              <a:rPr lang="pl-PL" sz="1800" dirty="0">
                <a:effectLst/>
                <a:latin typeface="Calibri" panose="020F0502020204030204" pitchFamily="34" charset="0"/>
                <a:ea typeface="Calibri" panose="020F0502020204030204" pitchFamily="34" charset="0"/>
                <a:cs typeface="Calibri" panose="020F0502020204030204" pitchFamily="34" charset="0"/>
              </a:rPr>
              <a:t>udział w wysokości ½ we własności samochodu osobowego marki ….. , model: …………, rok produkcji: ………, o numerze rejestracyjnym: ………………….., numer VIN: …………………………….., o wartości szacunkowej udziału …………………………….</a:t>
            </a:r>
            <a:r>
              <a:rPr lang="pl-PL" sz="18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gn="just">
              <a:lnSpc>
                <a:spcPct val="115000"/>
              </a:lnSpc>
              <a:buFont typeface="+mj-lt"/>
              <a:buAutoNum type="arabicPeriod" startAt="4"/>
            </a:pP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startAt="4"/>
            </a:pPr>
            <a:r>
              <a:rPr lang="pl-PL" sz="1800" dirty="0">
                <a:effectLst/>
                <a:latin typeface="Calibri" panose="020F0502020204030204" pitchFamily="34" charset="0"/>
                <a:ea typeface="Calibri" panose="020F0502020204030204" pitchFamily="34" charset="0"/>
                <a:cs typeface="Calibri" panose="020F0502020204030204" pitchFamily="34" charset="0"/>
              </a:rPr>
              <a:t>½ środków pieniężnych zgromadzonych na następujących rachunkach bankowych:</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lphaLcParenR"/>
            </a:pPr>
            <a:r>
              <a:rPr lang="pl-PL" sz="1800" dirty="0">
                <a:effectLst/>
                <a:latin typeface="Calibri" panose="020F0502020204030204" pitchFamily="34" charset="0"/>
                <a:ea typeface="Calibri" panose="020F0502020204030204" pitchFamily="34" charset="0"/>
                <a:cs typeface="Calibri" panose="020F0502020204030204" pitchFamily="34" charset="0"/>
              </a:rPr>
              <a:t>numer ……………………….. prowadzonym w Banku ABC S. A. – rachunek bieżący, wg stanu na dzień ……….. r. (data zgonu) – ……………………… zł,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lphaLcParenR"/>
            </a:pPr>
            <a:r>
              <a:rPr lang="pl-PL" sz="1800" dirty="0">
                <a:effectLst/>
                <a:latin typeface="Calibri" panose="020F0502020204030204" pitchFamily="34" charset="0"/>
                <a:ea typeface="Calibri" panose="020F0502020204030204" pitchFamily="34" charset="0"/>
                <a:cs typeface="Calibri" panose="020F0502020204030204" pitchFamily="34" charset="0"/>
              </a:rPr>
              <a:t>numer ……………………….. prowadzonym w Banku ABC S. A. – rachunek walutowy, wg stanu na dzień …………..  r. (data zgonu) – ……………………… CHF, (kurs średni na datę zgonu: ………).</a:t>
            </a:r>
          </a:p>
          <a:p>
            <a:pPr marL="342900" lvl="0" indent="-342900" algn="just">
              <a:lnSpc>
                <a:spcPct val="115000"/>
              </a:lnSpc>
              <a:buFont typeface="+mj-lt"/>
              <a:buAutoNum type="alphaLcParenR"/>
            </a:pPr>
            <a:endParaRPr lang="pl-PL" sz="18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15000"/>
              </a:lnSpc>
              <a:buFont typeface="+mj-lt"/>
              <a:buAutoNum type="alphaLcParenR"/>
            </a:pPr>
            <a:endParaRPr lang="pl-PL" dirty="0">
              <a:latin typeface="Calibri" panose="020F0502020204030204" pitchFamily="34" charset="0"/>
              <a:ea typeface="Calibri" panose="020F0502020204030204" pitchFamily="34" charset="0"/>
              <a:cs typeface="Calibri" panose="020F0502020204030204" pitchFamily="34" charset="0"/>
            </a:endParaRPr>
          </a:p>
          <a:p>
            <a:pPr lvl="0" algn="ctr">
              <a:lnSpc>
                <a:spcPct val="115000"/>
              </a:lnSpc>
            </a:pPr>
            <a:r>
              <a:rPr lang="pl-PL" sz="2000" b="1" dirty="0">
                <a:latin typeface="Calibri" panose="020F0502020204030204" pitchFamily="34" charset="0"/>
                <a:ea typeface="Calibri" panose="020F0502020204030204" pitchFamily="34" charset="0"/>
                <a:cs typeface="Times New Roman" panose="02020603050405020304" pitchFamily="18" charset="0"/>
              </a:rPr>
              <a:t>Wyszczególnione składniki masy spadkowej opisać w uzasadnieniu!</a:t>
            </a:r>
            <a:endParaRPr lang="pl-PL" sz="2000" b="1"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3789870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DE9C5C8F-4EDB-4B64-9381-771BF54AA9C0}"/>
              </a:ext>
            </a:extLst>
          </p:cNvPr>
          <p:cNvSpPr>
            <a:spLocks noGrp="1"/>
          </p:cNvSpPr>
          <p:nvPr>
            <p:ph type="ftr" sz="quarter" idx="11"/>
          </p:nvPr>
        </p:nvSpPr>
        <p:spPr/>
        <p:txBody>
          <a:bodyPr/>
          <a:lstStyle/>
          <a:p>
            <a:r>
              <a:rPr lang="pl-PL" dirty="0"/>
              <a:t>kontakt@adwokat-cichocka.pl</a:t>
            </a:r>
          </a:p>
        </p:txBody>
      </p:sp>
      <p:sp>
        <p:nvSpPr>
          <p:cNvPr id="3" name="Prostokąt 2">
            <a:extLst>
              <a:ext uri="{FF2B5EF4-FFF2-40B4-BE49-F238E27FC236}">
                <a16:creationId xmlns:a16="http://schemas.microsoft.com/office/drawing/2014/main" id="{5C70C806-0D50-4116-999B-3326448D91DE}"/>
              </a:ext>
            </a:extLst>
          </p:cNvPr>
          <p:cNvSpPr/>
          <p:nvPr/>
        </p:nvSpPr>
        <p:spPr>
          <a:xfrm>
            <a:off x="1331640" y="764704"/>
            <a:ext cx="7781967" cy="4562403"/>
          </a:xfrm>
          <a:prstGeom prst="rect">
            <a:avLst/>
          </a:prstGeom>
        </p:spPr>
        <p:txBody>
          <a:bodyPr wrap="square">
            <a:spAutoFit/>
          </a:bodyPr>
          <a:lstStyle/>
          <a:p>
            <a:pPr algn="just">
              <a:lnSpc>
                <a:spcPct val="150000"/>
              </a:lnSpc>
              <a:spcAft>
                <a:spcPts val="800"/>
              </a:spcAft>
            </a:pPr>
            <a:r>
              <a:rPr lang="pl-PL" sz="18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Wskazanie i zaliczenie darowizn i zapisów:</a:t>
            </a:r>
          </a:p>
          <a:p>
            <a:pPr algn="just">
              <a:lnSpc>
                <a:spcPct val="150000"/>
              </a:lnSpc>
              <a:spcAft>
                <a:spcPts val="800"/>
              </a:spcAft>
            </a:pPr>
            <a:endParaRPr lang="pl-PL" b="1" u="sng"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15000"/>
              </a:lnSpc>
              <a:spcAft>
                <a:spcPts val="1000"/>
              </a:spcAft>
              <a:buFont typeface="+mj-lt"/>
              <a:buAutoNum type="romanUcPeriod"/>
            </a:pPr>
            <a:r>
              <a:rPr lang="pl-PL" sz="1800" dirty="0">
                <a:effectLst/>
                <a:latin typeface="Calibri" panose="020F0502020204030204" pitchFamily="34" charset="0"/>
                <a:ea typeface="Calibri" panose="020F0502020204030204" pitchFamily="34" charset="0"/>
                <a:cs typeface="Calibri" panose="020F0502020204030204" pitchFamily="34" charset="0"/>
              </a:rPr>
              <a:t>ustalenie, że Anna i Jan małżonkowie Nowak czynili na rzecz swoich dzieci – Heleny Nowak i Aleksandry Nowak następujące darowizny w latach 2010 – 2015:</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mj-lt"/>
              <a:buAutoNum type="alphaLcParenR"/>
            </a:pPr>
            <a:r>
              <a:rPr lang="pl-PL" sz="1800" dirty="0">
                <a:effectLst/>
                <a:latin typeface="Calibri" panose="020F0502020204030204" pitchFamily="34" charset="0"/>
                <a:ea typeface="Calibri" panose="020F0502020204030204" pitchFamily="34" charset="0"/>
                <a:cs typeface="Calibri" panose="020F0502020204030204" pitchFamily="34" charset="0"/>
              </a:rPr>
              <a:t> darowizny pieniężne w łącznej kwocie ……. zł (po waloryzacji: ………………. zł) na rzecz Heleny Nowak,</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mj-lt"/>
              <a:buAutoNum type="alphaLcParenR"/>
            </a:pPr>
            <a:r>
              <a:rPr lang="pl-PL" sz="1800" dirty="0">
                <a:effectLst/>
                <a:latin typeface="Calibri" panose="020F0502020204030204" pitchFamily="34" charset="0"/>
                <a:ea typeface="Calibri" panose="020F0502020204030204" pitchFamily="34" charset="0"/>
                <a:cs typeface="Calibri" panose="020F0502020204030204" pitchFamily="34" charset="0"/>
              </a:rPr>
              <a:t>darowizny pieniężne w łącznej kwocie ….. zł (po waloryzacji: ………. zł) na rzecz Aleksandry Nowak;</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685800" algn="just">
              <a:lnSpc>
                <a:spcPct val="115000"/>
              </a:lnSpc>
              <a:spcAft>
                <a:spcPts val="1000"/>
              </a:spcAft>
            </a:pPr>
            <a:r>
              <a:rPr lang="pl-PL" sz="1800" dirty="0">
                <a:effectLst/>
                <a:latin typeface="Calibri" panose="020F0502020204030204" pitchFamily="34" charset="0"/>
                <a:ea typeface="Calibri" panose="020F0502020204030204" pitchFamily="34" charset="0"/>
                <a:cs typeface="Calibri" panose="020F0502020204030204" pitchFamily="34" charset="0"/>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462487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ABEFDB77-BF53-4878-B44A-C9254DA23E68}"/>
              </a:ext>
            </a:extLst>
          </p:cNvPr>
          <p:cNvSpPr>
            <a:spLocks noGrp="1"/>
          </p:cNvSpPr>
          <p:nvPr>
            <p:ph type="ftr" sz="quarter" idx="11"/>
          </p:nvPr>
        </p:nvSpPr>
        <p:spPr/>
        <p:txBody>
          <a:bodyPr/>
          <a:lstStyle/>
          <a:p>
            <a:r>
              <a:rPr lang="pl-PL" dirty="0"/>
              <a:t>kontakt@adwokat-cichocka.pl</a:t>
            </a:r>
          </a:p>
        </p:txBody>
      </p:sp>
      <p:sp>
        <p:nvSpPr>
          <p:cNvPr id="3" name="Prostokąt 2">
            <a:extLst>
              <a:ext uri="{FF2B5EF4-FFF2-40B4-BE49-F238E27FC236}">
                <a16:creationId xmlns:a16="http://schemas.microsoft.com/office/drawing/2014/main" id="{0CBA8FA8-C6CC-41FD-8AF6-B410A7AC8637}"/>
              </a:ext>
            </a:extLst>
          </p:cNvPr>
          <p:cNvSpPr/>
          <p:nvPr/>
        </p:nvSpPr>
        <p:spPr>
          <a:xfrm>
            <a:off x="1259632" y="188640"/>
            <a:ext cx="7272808" cy="6070636"/>
          </a:xfrm>
          <a:prstGeom prst="rect">
            <a:avLst/>
          </a:prstGeom>
        </p:spPr>
        <p:txBody>
          <a:bodyPr wrap="square">
            <a:spAutoFit/>
          </a:bodyPr>
          <a:lstStyle/>
          <a:p>
            <a:pPr marL="400050" lvl="0" indent="-400050" algn="just">
              <a:lnSpc>
                <a:spcPct val="115000"/>
              </a:lnSpc>
              <a:spcAft>
                <a:spcPts val="1000"/>
              </a:spcAft>
              <a:buFont typeface="+mj-lt"/>
              <a:buAutoNum type="romanUcPeriod" startAt="2"/>
            </a:pPr>
            <a:r>
              <a:rPr lang="pl-PL" sz="1800" dirty="0">
                <a:effectLst/>
                <a:latin typeface="Calibri" panose="020F0502020204030204" pitchFamily="34" charset="0"/>
                <a:ea typeface="Calibri" panose="020F0502020204030204" pitchFamily="34" charset="0"/>
                <a:cs typeface="Calibri" panose="020F0502020204030204" pitchFamily="34" charset="0"/>
              </a:rPr>
              <a:t>zaliczenie, na podstawie art. 1039 § 1 k.c. na schedę spadkową na rzecz Heleny Nowak </a:t>
            </a:r>
            <a:r>
              <a:rPr lang="pl-PL" sz="1800" b="1" dirty="0">
                <a:effectLst/>
                <a:latin typeface="Calibri" panose="020F0502020204030204" pitchFamily="34" charset="0"/>
                <a:ea typeface="Calibri" panose="020F0502020204030204" pitchFamily="34" charset="0"/>
                <a:cs typeface="Calibri" panose="020F0502020204030204" pitchFamily="34" charset="0"/>
              </a:rPr>
              <a:t>połowy wartości darowizn</a:t>
            </a:r>
            <a:r>
              <a:rPr lang="pl-PL" sz="1800" dirty="0">
                <a:effectLst/>
                <a:latin typeface="Calibri" panose="020F0502020204030204" pitchFamily="34" charset="0"/>
                <a:ea typeface="Calibri" panose="020F0502020204030204" pitchFamily="34" charset="0"/>
                <a:cs typeface="Calibri" panose="020F0502020204030204" pitchFamily="34" charset="0"/>
              </a:rPr>
              <a:t>, jakie na jej rzecz w latach 2010 – 2015 czynili rodzice – Anna i Jan małżonkowie Nowak, w łącznej wysokości ……… zł, (po waloryzacji …………….. zł), a następnie </a:t>
            </a:r>
            <a:r>
              <a:rPr lang="pl-PL" sz="1800" b="1" dirty="0">
                <a:effectLst/>
                <a:latin typeface="Calibri" panose="020F0502020204030204" pitchFamily="34" charset="0"/>
                <a:ea typeface="Calibri" panose="020F0502020204030204" pitchFamily="34" charset="0"/>
                <a:cs typeface="Calibri" panose="020F0502020204030204" pitchFamily="34" charset="0"/>
              </a:rPr>
              <a:t>zaliczenie wartości w/w darowizny na poczet udziału spadkowego przypadającego w spadku Helenie Nowak</a:t>
            </a:r>
            <a:r>
              <a:rPr lang="pl-PL" sz="1800" dirty="0">
                <a:effectLst/>
                <a:latin typeface="Calibri" panose="020F0502020204030204" pitchFamily="34" charset="0"/>
                <a:ea typeface="Calibri" panose="020F0502020204030204" pitchFamily="34" charset="0"/>
                <a:cs typeface="Calibri" panose="020F0502020204030204" pitchFamily="34" charset="0"/>
              </a:rPr>
              <a:t> – przy czym wartość tej darowizny winna zostać ustalona zgodnie z treścią art. 1042 § 2 k.c.;</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mj-lt"/>
              <a:buAutoNum type="romanUcPeriod" startAt="2"/>
            </a:pPr>
            <a:r>
              <a:rPr lang="pl-PL" sz="1800" dirty="0">
                <a:effectLst/>
                <a:latin typeface="Calibri" panose="020F0502020204030204" pitchFamily="34" charset="0"/>
                <a:ea typeface="Calibri" panose="020F0502020204030204" pitchFamily="34" charset="0"/>
                <a:cs typeface="Calibri" panose="020F0502020204030204" pitchFamily="34" charset="0"/>
              </a:rPr>
              <a:t>zaliczenie, na podstawie art. 1039 § 1 k.c. na schedę spadkową na rzecz Aleksandry Nowak </a:t>
            </a:r>
            <a:r>
              <a:rPr lang="pl-PL" sz="1800" b="1" dirty="0">
                <a:effectLst/>
                <a:latin typeface="Calibri" panose="020F0502020204030204" pitchFamily="34" charset="0"/>
                <a:ea typeface="Calibri" panose="020F0502020204030204" pitchFamily="34" charset="0"/>
                <a:cs typeface="Calibri" panose="020F0502020204030204" pitchFamily="34" charset="0"/>
              </a:rPr>
              <a:t>połowy wartości darowizn</a:t>
            </a:r>
            <a:r>
              <a:rPr lang="pl-PL" sz="1800" dirty="0">
                <a:effectLst/>
                <a:latin typeface="Calibri" panose="020F0502020204030204" pitchFamily="34" charset="0"/>
                <a:ea typeface="Calibri" panose="020F0502020204030204" pitchFamily="34" charset="0"/>
                <a:cs typeface="Calibri" panose="020F0502020204030204" pitchFamily="34" charset="0"/>
              </a:rPr>
              <a:t>, jakie na jej rzecz w latach 2010 – 2015 czynili rodzice – Anna i Jan małżonkowie Nowak, w łącznej wysokości ……… zł, (po waloryzacji …………….. zł), a następnie </a:t>
            </a:r>
            <a:r>
              <a:rPr lang="pl-PL" sz="1800" b="1" dirty="0">
                <a:effectLst/>
                <a:latin typeface="Calibri" panose="020F0502020204030204" pitchFamily="34" charset="0"/>
                <a:ea typeface="Calibri" panose="020F0502020204030204" pitchFamily="34" charset="0"/>
                <a:cs typeface="Calibri" panose="020F0502020204030204" pitchFamily="34" charset="0"/>
              </a:rPr>
              <a:t>zaliczenie wartości w/w darowizny na poczet udziału spadkowego przypadającego w spadku Aleksandrze Nowak</a:t>
            </a:r>
            <a:r>
              <a:rPr lang="pl-PL" sz="1800" dirty="0">
                <a:effectLst/>
                <a:latin typeface="Calibri" panose="020F0502020204030204" pitchFamily="34" charset="0"/>
                <a:ea typeface="Calibri" panose="020F0502020204030204" pitchFamily="34" charset="0"/>
                <a:cs typeface="Calibri" panose="020F0502020204030204" pitchFamily="34" charset="0"/>
              </a:rPr>
              <a:t> – przy czym wartość tej darowizny winna zostać ustalona zgodnie z treścią art. 1042 § 2 k.c.</a:t>
            </a:r>
          </a:p>
          <a:p>
            <a:pPr marL="342900" lvl="0" indent="-342900" algn="just">
              <a:lnSpc>
                <a:spcPct val="115000"/>
              </a:lnSpc>
              <a:spcAft>
                <a:spcPts val="1000"/>
              </a:spcAft>
              <a:buFont typeface="+mj-lt"/>
              <a:buAutoNum type="romanUcPeriod" startAt="2"/>
            </a:pPr>
            <a:endParaRPr lang="pl-PL" dirty="0">
              <a:latin typeface="Calibri" panose="020F0502020204030204" pitchFamily="34" charset="0"/>
              <a:ea typeface="Calibri" panose="020F0502020204030204" pitchFamily="34" charset="0"/>
              <a:cs typeface="Calibri" panose="020F0502020204030204" pitchFamily="34" charset="0"/>
            </a:endParaRPr>
          </a:p>
          <a:p>
            <a:pPr lvl="0" algn="ctr">
              <a:lnSpc>
                <a:spcPct val="115000"/>
              </a:lnSpc>
              <a:spcAft>
                <a:spcPts val="1000"/>
              </a:spcAft>
            </a:pPr>
            <a:r>
              <a:rPr lang="pl-PL" sz="2000" b="1" dirty="0">
                <a:latin typeface="Calibri" panose="020F0502020204030204" pitchFamily="34" charset="0"/>
                <a:ea typeface="Calibri" panose="020F0502020204030204" pitchFamily="34" charset="0"/>
                <a:cs typeface="Calibri" panose="020F0502020204030204" pitchFamily="34" charset="0"/>
              </a:rPr>
              <a:t>Najpierw USTALENIE –&gt; potem ZALICZENIE</a:t>
            </a:r>
          </a:p>
          <a:p>
            <a:pPr lvl="0" algn="ctr">
              <a:lnSpc>
                <a:spcPct val="115000"/>
              </a:lnSpc>
              <a:spcAft>
                <a:spcPts val="1000"/>
              </a:spcAft>
            </a:pPr>
            <a:r>
              <a:rPr lang="pl-PL" sz="2000" b="1" dirty="0">
                <a:latin typeface="Calibri" panose="020F0502020204030204" pitchFamily="34" charset="0"/>
                <a:ea typeface="Calibri" panose="020F0502020204030204" pitchFamily="34" charset="0"/>
                <a:cs typeface="Calibri" panose="020F0502020204030204" pitchFamily="34" charset="0"/>
              </a:rPr>
              <a:t>Pamiętać o rozpisaniu darowizn i zapisów w uzasadnieniu!</a:t>
            </a:r>
            <a:endParaRPr lang="pl-PL" sz="20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137220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B4C6FB82-3198-42BE-A71D-17F8BDA5DA17}"/>
              </a:ext>
            </a:extLst>
          </p:cNvPr>
          <p:cNvSpPr>
            <a:spLocks noGrp="1"/>
          </p:cNvSpPr>
          <p:nvPr>
            <p:ph type="ftr" sz="quarter" idx="11"/>
          </p:nvPr>
        </p:nvSpPr>
        <p:spPr/>
        <p:txBody>
          <a:bodyPr/>
          <a:lstStyle/>
          <a:p>
            <a:r>
              <a:rPr lang="pl-PL"/>
              <a:t>kontakt@adwokat-cichocka.pl</a:t>
            </a:r>
          </a:p>
        </p:txBody>
      </p:sp>
      <p:sp>
        <p:nvSpPr>
          <p:cNvPr id="3" name="Prostokąt 2">
            <a:extLst>
              <a:ext uri="{FF2B5EF4-FFF2-40B4-BE49-F238E27FC236}">
                <a16:creationId xmlns:a16="http://schemas.microsoft.com/office/drawing/2014/main" id="{31B2FC81-ED6C-44D9-B0AA-F7DEFF45B7AF}"/>
              </a:ext>
            </a:extLst>
          </p:cNvPr>
          <p:cNvSpPr/>
          <p:nvPr/>
        </p:nvSpPr>
        <p:spPr>
          <a:xfrm>
            <a:off x="1403648" y="881854"/>
            <a:ext cx="7560840" cy="5421741"/>
          </a:xfrm>
          <a:prstGeom prst="rect">
            <a:avLst/>
          </a:prstGeom>
        </p:spPr>
        <p:txBody>
          <a:bodyPr wrap="square">
            <a:spAutoFit/>
          </a:bodyPr>
          <a:lstStyle/>
          <a:p>
            <a:pPr algn="just">
              <a:lnSpc>
                <a:spcPct val="150000"/>
              </a:lnSpc>
              <a:spcAft>
                <a:spcPts val="800"/>
              </a:spcAft>
            </a:pPr>
            <a:r>
              <a:rPr lang="pl-PL" sz="20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Nakłady spadkobierców na poczet spadku i długi spadkowe pokryte przez spadkobierców:</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pl-PL"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Art. 686 k.p.c. [Zakres rozpoznania]</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 postępowaniu działowym sąd rozstrzyga także o istnieniu zapisów zwykłych, których przedmiotem są rzeczy lub prawa należące do spadku, jak również o wzajemnych roszczeniach pomiędzy współspadkobiercami z tytułu posiadania poszczególnych przedmiotów spadkowych, pobranych pożytków i innych przychodów, </a:t>
            </a:r>
            <a:r>
              <a:rPr lang="pl-PL"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poczynionych na spadek nakładów i spłaconych długów spadkowych</a:t>
            </a:r>
            <a:r>
              <a:rPr lang="pl-PL"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endParaRPr lang="pl-PL" sz="15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043477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a:extLst>
              <a:ext uri="{FF2B5EF4-FFF2-40B4-BE49-F238E27FC236}">
                <a16:creationId xmlns:a16="http://schemas.microsoft.com/office/drawing/2014/main" id="{68C2E5FA-C0BE-FD34-972E-6F1EEE9F799C}"/>
              </a:ext>
            </a:extLst>
          </p:cNvPr>
          <p:cNvSpPr>
            <a:spLocks noGrp="1"/>
          </p:cNvSpPr>
          <p:nvPr>
            <p:ph type="title"/>
          </p:nvPr>
        </p:nvSpPr>
        <p:spPr>
          <a:xfrm>
            <a:off x="1403648" y="188640"/>
            <a:ext cx="7130752" cy="5760640"/>
          </a:xfrm>
        </p:spPr>
        <p:txBody>
          <a:bodyPr>
            <a:noAutofit/>
          </a:bodyPr>
          <a:lstStyle/>
          <a:p>
            <a:pPr algn="just">
              <a:lnSpc>
                <a:spcPct val="150000"/>
              </a:lnSpc>
              <a:spcAft>
                <a:spcPts val="800"/>
              </a:spcAft>
            </a:pPr>
            <a:r>
              <a:rPr lang="pl-PL"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Rozstrzygnięcie o tych roszczeniach, wymienionych w tym przepisie, </a:t>
            </a:r>
            <a:r>
              <a:rPr lang="pl-PL" sz="16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nie należy do istoty postępowania działowego, lecz następuje przy okazji tego postępowania, w celu ostatecznego zakończenia wszystkich kwestii wiążących się z działem spadku między spadkobie</a:t>
            </a:r>
            <a:r>
              <a:rPr lang="pl-PL"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rcami. Sam fakt rozpoznania tych roszczeń w postępowaniu nieprocesowym nie uzasadnia stosowania do reguł rządzących rozstrzyganiem tych roszczeń zasad odmiennych od tych, jakie rządzą rozstrzyganiem takich roszczeń w procesie. (por. post. SN z 1.12.2011 r., </a:t>
            </a:r>
            <a:r>
              <a:rPr lang="pl-PL" sz="16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I CSK 78/11</a:t>
            </a:r>
            <a:r>
              <a:rPr lang="pl-PL"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pl-PL" sz="1600" b="1"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Legalis</a:t>
            </a:r>
            <a:r>
              <a:rPr lang="pl-PL"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br>
              <a:rPr lang="pl-PL"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br>
              <a:rPr lang="pl-PL"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br>
              <a:rPr lang="pl-PL"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pl-PL" sz="1600" b="1"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Postanowienie Sądu Okręgowego w Nowym Sączu - III Wydział Cywilny Odwoławczy z dnia 25 września 2018 r., III Ca 389/17</a:t>
            </a:r>
            <a:br>
              <a:rPr lang="pl-PL" sz="1600" dirty="0">
                <a:effectLst/>
                <a:latin typeface="Calibri" panose="020F0502020204030204" pitchFamily="34" charset="0"/>
                <a:ea typeface="Calibri" panose="020F0502020204030204" pitchFamily="34" charset="0"/>
                <a:cs typeface="Times New Roman" panose="02020603050405020304" pitchFamily="18" charset="0"/>
              </a:rPr>
            </a:br>
            <a:r>
              <a:rPr lang="pl-PL"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br>
              <a:rPr lang="pl-PL" sz="1600" dirty="0">
                <a:effectLst/>
                <a:latin typeface="Calibri" panose="020F0502020204030204" pitchFamily="34" charset="0"/>
                <a:ea typeface="Calibri" panose="020F0502020204030204" pitchFamily="34" charset="0"/>
                <a:cs typeface="Times New Roman" panose="02020603050405020304" pitchFamily="18" charset="0"/>
              </a:rPr>
            </a:br>
            <a:r>
              <a:rPr lang="pl-PL"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Katalog spraw (sporów) podlegających rozpoznaniu w dziale spadku jest wyczerpujący, toteż nie może być w drodze wykładni rozszerzany.</a:t>
            </a:r>
            <a:br>
              <a:rPr lang="pl-PL" sz="1600" b="1" dirty="0">
                <a:effectLst/>
                <a:latin typeface="Calibri" panose="020F0502020204030204" pitchFamily="34" charset="0"/>
                <a:ea typeface="Calibri" panose="020F0502020204030204" pitchFamily="34" charset="0"/>
                <a:cs typeface="Times New Roman" panose="02020603050405020304" pitchFamily="18" charset="0"/>
              </a:rPr>
            </a:br>
            <a:br>
              <a:rPr lang="pl-PL" sz="1600" b="1" dirty="0">
                <a:effectLst/>
                <a:latin typeface="Calibri" panose="020F0502020204030204" pitchFamily="34" charset="0"/>
                <a:ea typeface="Calibri" panose="020F0502020204030204" pitchFamily="34" charset="0"/>
                <a:cs typeface="Times New Roman" panose="02020603050405020304" pitchFamily="18" charset="0"/>
              </a:rPr>
            </a:br>
            <a:endParaRPr lang="pl-PL" sz="1600" b="1" dirty="0"/>
          </a:p>
        </p:txBody>
      </p:sp>
      <p:sp>
        <p:nvSpPr>
          <p:cNvPr id="2" name="Symbol zastępczy stopki 1">
            <a:extLst>
              <a:ext uri="{FF2B5EF4-FFF2-40B4-BE49-F238E27FC236}">
                <a16:creationId xmlns:a16="http://schemas.microsoft.com/office/drawing/2014/main" id="{DB72099F-F2F0-978E-CF82-33DED2049FD8}"/>
              </a:ext>
            </a:extLst>
          </p:cNvPr>
          <p:cNvSpPr>
            <a:spLocks noGrp="1"/>
          </p:cNvSpPr>
          <p:nvPr>
            <p:ph type="ftr" sz="quarter" idx="11"/>
          </p:nvPr>
        </p:nvSpPr>
        <p:spPr/>
        <p:txBody>
          <a:bodyPr/>
          <a:lstStyle/>
          <a:p>
            <a:r>
              <a:rPr lang="pl-PL"/>
              <a:t>kontakt@adwokat-cichocka.pl</a:t>
            </a:r>
            <a:endParaRPr lang="pl-PL" dirty="0"/>
          </a:p>
        </p:txBody>
      </p:sp>
    </p:spTree>
    <p:extLst>
      <p:ext uri="{BB962C8B-B14F-4D97-AF65-F5344CB8AC3E}">
        <p14:creationId xmlns:p14="http://schemas.microsoft.com/office/powerpoint/2010/main" val="344226380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94D9080-D336-FF90-4CED-48E6508F79A6}"/>
              </a:ext>
            </a:extLst>
          </p:cNvPr>
          <p:cNvSpPr>
            <a:spLocks noGrp="1"/>
          </p:cNvSpPr>
          <p:nvPr>
            <p:ph type="title"/>
          </p:nvPr>
        </p:nvSpPr>
        <p:spPr>
          <a:xfrm>
            <a:off x="1835696" y="357066"/>
            <a:ext cx="6698704" cy="1547934"/>
          </a:xfrm>
        </p:spPr>
        <p:txBody>
          <a:bodyPr>
            <a:normAutofit fontScale="90000"/>
          </a:bodyPr>
          <a:lstStyle/>
          <a:p>
            <a:pPr algn="just">
              <a:lnSpc>
                <a:spcPct val="150000"/>
              </a:lnSpc>
            </a:pPr>
            <a:br>
              <a:rPr lang="pl-PL" sz="2000" b="1" dirty="0">
                <a:solidFill>
                  <a:srgbClr val="000000"/>
                </a:solidFill>
                <a:latin typeface="Calibri" panose="020F0502020204030204" pitchFamily="34" charset="0"/>
                <a:ea typeface="Calibri" panose="020F0502020204030204" pitchFamily="34" charset="0"/>
                <a:cs typeface="Calibri" panose="020F0502020204030204" pitchFamily="34" charset="0"/>
              </a:rPr>
            </a:br>
            <a:r>
              <a:rPr lang="pl-PL" sz="2000" b="1" u="sng" dirty="0">
                <a:solidFill>
                  <a:srgbClr val="000000"/>
                </a:solidFill>
                <a:latin typeface="Calibri" panose="020F0502020204030204" pitchFamily="34" charset="0"/>
                <a:ea typeface="Calibri" panose="020F0502020204030204" pitchFamily="34" charset="0"/>
                <a:cs typeface="Calibri" panose="020F0502020204030204" pitchFamily="34" charset="0"/>
              </a:rPr>
              <a:t>T</a:t>
            </a:r>
            <a:r>
              <a:rPr lang="pl-PL" sz="20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ylko w postępowaniu o dział spadku – w kontekście wszystkich składników majątku spadkowego, zarówno aktywów, jak i pasywów, a także przy uwzględnieniu i analizie wszystkich łączących się z nimi roszczeń – możliwa jest pełna i prawidłowa ocena wierzytelności przedstawionej do potrącenia. Sąd spadku ocenia wówczas, czy wierzytelność wynika z tytułu spłaconych długów spadkowych, przeciwko komu ona przysługuje i w jakim zakresie. Dlatego z chwilą wszczęcia postępowania o dział spadku niedopuszczalne jest rozpoznanie i uwzględnienie w innej toczącej się sprawie z udziałem spadkobiercy zarzutu potrącenia wierzytelności z tytułu spłaconych długów spadkowych. </a:t>
            </a:r>
            <a:r>
              <a:rPr lang="pl-PL"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(art. 686 i </a:t>
            </a:r>
            <a:r>
              <a:rPr lang="pl-PL" sz="20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688</a:t>
            </a:r>
            <a:r>
              <a:rPr lang="pl-PL"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w zw. z </a:t>
            </a:r>
            <a:r>
              <a:rPr lang="pl-PL" sz="20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art. 618 § 2</a:t>
            </a:r>
            <a:r>
              <a:rPr lang="pl-PL"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KPC; zob. wyr. SN z 13.5.2015 r., </a:t>
            </a:r>
            <a:r>
              <a:rPr lang="pl-PL" sz="20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4"/>
              </a:rPr>
              <a:t>III CSK 309/14</a:t>
            </a:r>
            <a:r>
              <a:rPr lang="pl-PL"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pl-PL" sz="2000" b="1"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Legalis</a:t>
            </a:r>
            <a:r>
              <a:rPr lang="pl-PL"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pl-PL" dirty="0"/>
          </a:p>
        </p:txBody>
      </p:sp>
      <p:sp>
        <p:nvSpPr>
          <p:cNvPr id="3" name="Symbol zastępczy stopki 2">
            <a:extLst>
              <a:ext uri="{FF2B5EF4-FFF2-40B4-BE49-F238E27FC236}">
                <a16:creationId xmlns:a16="http://schemas.microsoft.com/office/drawing/2014/main" id="{0CBDF631-E6E4-B336-DD02-03C131E72666}"/>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295942212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stopki 2">
            <a:extLst>
              <a:ext uri="{FF2B5EF4-FFF2-40B4-BE49-F238E27FC236}">
                <a16:creationId xmlns:a16="http://schemas.microsoft.com/office/drawing/2014/main" id="{55CD36AD-B98B-DE23-3357-6F7C117BDDA2}"/>
              </a:ext>
            </a:extLst>
          </p:cNvPr>
          <p:cNvSpPr>
            <a:spLocks noGrp="1"/>
          </p:cNvSpPr>
          <p:nvPr>
            <p:ph type="ftr" sz="quarter" idx="11"/>
          </p:nvPr>
        </p:nvSpPr>
        <p:spPr/>
        <p:txBody>
          <a:bodyPr/>
          <a:lstStyle/>
          <a:p>
            <a:r>
              <a:rPr lang="pl-PL"/>
              <a:t>kontakt@adwokat-cichocka.pl</a:t>
            </a:r>
          </a:p>
        </p:txBody>
      </p:sp>
      <p:sp>
        <p:nvSpPr>
          <p:cNvPr id="5" name="pole tekstowe 4">
            <a:extLst>
              <a:ext uri="{FF2B5EF4-FFF2-40B4-BE49-F238E27FC236}">
                <a16:creationId xmlns:a16="http://schemas.microsoft.com/office/drawing/2014/main" id="{A02812C9-A8BA-86DE-E3BB-499270F860A5}"/>
              </a:ext>
            </a:extLst>
          </p:cNvPr>
          <p:cNvSpPr txBox="1"/>
          <p:nvPr/>
        </p:nvSpPr>
        <p:spPr>
          <a:xfrm>
            <a:off x="1547664" y="357066"/>
            <a:ext cx="7200800" cy="3277564"/>
          </a:xfrm>
          <a:prstGeom prst="rect">
            <a:avLst/>
          </a:prstGeom>
          <a:noFill/>
        </p:spPr>
        <p:txBody>
          <a:bodyPr wrap="square">
            <a:spAutoFit/>
          </a:bodyPr>
          <a:lstStyle/>
          <a:p>
            <a:pPr algn="just">
              <a:lnSpc>
                <a:spcPct val="150000"/>
              </a:lnSpc>
              <a:spcAft>
                <a:spcPts val="800"/>
              </a:spcAft>
            </a:pPr>
            <a:r>
              <a:rPr lang="pl-PL" sz="18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Przykład wniosku o ustalenie, że spadkobierca pokrył długi spadkowe:</a:t>
            </a:r>
          </a:p>
          <a:p>
            <a:pPr algn="just">
              <a:lnSpc>
                <a:spcPct val="150000"/>
              </a:lnSpc>
              <a:spcAft>
                <a:spcPts val="800"/>
              </a:spcAft>
            </a:pPr>
            <a:endParaRPr lang="pl-PL" sz="18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857250" indent="-400050" algn="just">
              <a:lnSpc>
                <a:spcPct val="115000"/>
              </a:lnSpc>
              <a:spcAft>
                <a:spcPts val="1000"/>
              </a:spcAft>
              <a:buFont typeface="+mj-lt"/>
              <a:buAutoNum type="romanUcPeriod"/>
            </a:pPr>
            <a:r>
              <a:rPr lang="pl-PL" sz="1800" dirty="0">
                <a:effectLst/>
                <a:latin typeface="Calibri" panose="020F0502020204030204" pitchFamily="34" charset="0"/>
                <a:ea typeface="Calibri" panose="020F0502020204030204" pitchFamily="34" charset="0"/>
                <a:cs typeface="Calibri" panose="020F0502020204030204" pitchFamily="34" charset="0"/>
              </a:rPr>
              <a:t>ustalenie, że wnioskodawczyni Anna Nowak i uczestniczka Helena Nowak pokryły długi spadkowe w następujący sposób:</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mj-lt"/>
              <a:buAutoNum type="alphaLcParenR"/>
            </a:pPr>
            <a:r>
              <a:rPr lang="pl-PL" sz="1800" dirty="0">
                <a:effectLst/>
                <a:latin typeface="Calibri" panose="020F0502020204030204" pitchFamily="34" charset="0"/>
                <a:ea typeface="Calibri" panose="020F0502020204030204" pitchFamily="34" charset="0"/>
                <a:cs typeface="Calibri" panose="020F0502020204030204" pitchFamily="34" charset="0"/>
              </a:rPr>
              <a:t>wnioskodawczyni Anna Nowak pokryła długi spadkowe w łącznej wysokości 20 000 zł;</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mj-lt"/>
              <a:buAutoNum type="alphaLcParenR"/>
            </a:pPr>
            <a:r>
              <a:rPr lang="pl-PL" sz="1800" dirty="0">
                <a:effectLst/>
                <a:latin typeface="Calibri" panose="020F0502020204030204" pitchFamily="34" charset="0"/>
                <a:ea typeface="Calibri" panose="020F0502020204030204" pitchFamily="34" charset="0"/>
                <a:cs typeface="Calibri" panose="020F0502020204030204" pitchFamily="34" charset="0"/>
              </a:rPr>
              <a:t>uczestniczka Helena Nowak pokryła długi spadkowe w łącznej wysokości  30 000  zł;</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906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485097" y="188640"/>
            <a:ext cx="7551399" cy="6114494"/>
          </a:xfrm>
          <a:prstGeom prst="rect">
            <a:avLst/>
          </a:prstGeom>
        </p:spPr>
        <p:txBody>
          <a:bodyPr wrap="square">
            <a:spAutoFit/>
          </a:bodyPr>
          <a:lstStyle/>
          <a:p>
            <a:pPr algn="just"/>
            <a:endParaRPr lang="pl-PL" i="1" dirty="0"/>
          </a:p>
          <a:p>
            <a:pPr algn="just"/>
            <a:endParaRPr lang="pl-PL" i="1" dirty="0"/>
          </a:p>
          <a:p>
            <a:pPr algn="just">
              <a:lnSpc>
                <a:spcPct val="150000"/>
              </a:lnSpc>
              <a:spcAft>
                <a:spcPts val="800"/>
              </a:spcAft>
            </a:pP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Tryb umowny – może objąć cały spadek lub jego część (art. 1038§2 k.c.):</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umowa prywatna w zwykłej formie pisemnej </a:t>
            </a: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wyłącznie kiedy w skład spadku nie wchodzą nieruchomości i przedsiębiorstwo.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umowa prywatna z podpisami notarialnie poświadczonymi </a:t>
            </a: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obligatoryjnie jeżeli w skład spadku wchodzi przedsiębiorstwo,</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umowa w formie aktu notarialnego</a:t>
            </a: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gdy w skład spadku wchodzi nieruchomość, użytkowanie wieczyste oraz spółdzielcze własnościowe prawo do lokalu,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gdy w skład spadku wchodzi przedsiębiorstwo, a z kolei w jego skład wchodzi nieruchomość,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mj-lt"/>
              <a:buAutoNum type="alphaLcParenR"/>
            </a:pP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gdy w skład spadku wchodzi przedsiębiorstwo objęte zarządem sukcesyjnym.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pl-PL" dirty="0">
              <a:latin typeface="Cambria" pitchFamily="18" charset="0"/>
              <a:ea typeface="Cambria" pitchFamily="18" charset="0"/>
            </a:endParaRPr>
          </a:p>
        </p:txBody>
      </p:sp>
      <p:sp>
        <p:nvSpPr>
          <p:cNvPr id="3" name="Symbol zastępczy stopki 2">
            <a:extLst>
              <a:ext uri="{FF2B5EF4-FFF2-40B4-BE49-F238E27FC236}">
                <a16:creationId xmlns:a16="http://schemas.microsoft.com/office/drawing/2014/main" id="{76D145AC-925D-4C41-8E16-BD689F52406B}"/>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8509046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868A3459-48E1-46EC-130D-03BC504B61C8}"/>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934B8558-20E9-C6C8-6650-A9DBE566DC43}"/>
              </a:ext>
            </a:extLst>
          </p:cNvPr>
          <p:cNvSpPr txBox="1"/>
          <p:nvPr/>
        </p:nvSpPr>
        <p:spPr>
          <a:xfrm>
            <a:off x="1485097" y="85089"/>
            <a:ext cx="7119351" cy="5379037"/>
          </a:xfrm>
          <a:prstGeom prst="rect">
            <a:avLst/>
          </a:prstGeom>
          <a:noFill/>
        </p:spPr>
        <p:txBody>
          <a:bodyPr wrap="square">
            <a:spAutoFit/>
          </a:bodyPr>
          <a:lstStyle/>
          <a:p>
            <a:pPr algn="ctr">
              <a:lnSpc>
                <a:spcPct val="150000"/>
              </a:lnSpc>
              <a:spcAft>
                <a:spcPts val="800"/>
              </a:spcAft>
            </a:pPr>
            <a:r>
              <a:rPr lang="pl-PL" sz="2400" b="1" dirty="0">
                <a:solidFill>
                  <a:srgbClr val="000000"/>
                </a:solidFill>
                <a:latin typeface="Calibri" panose="020F0502020204030204" pitchFamily="34" charset="0"/>
                <a:ea typeface="Calibri" panose="020F0502020204030204" pitchFamily="34" charset="0"/>
                <a:cs typeface="Calibri" panose="020F0502020204030204" pitchFamily="34" charset="0"/>
              </a:rPr>
              <a:t>Pojęcie nakładu</a:t>
            </a:r>
          </a:p>
          <a:p>
            <a:pPr algn="just">
              <a:lnSpc>
                <a:spcPct val="150000"/>
              </a:lnSpc>
              <a:spcAft>
                <a:spcPts val="800"/>
              </a:spcAft>
            </a:pPr>
            <a:endParaRPr lang="pl-PL"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just">
              <a:lnSpc>
                <a:spcPct val="150000"/>
              </a:lnSpc>
              <a:spcAft>
                <a:spcPts val="800"/>
              </a:spcAft>
            </a:pPr>
            <a:r>
              <a:rPr lang="pl-PL" b="1" dirty="0">
                <a:solidFill>
                  <a:srgbClr val="000000"/>
                </a:solidFill>
                <a:latin typeface="Calibri" panose="020F0502020204030204" pitchFamily="34" charset="0"/>
                <a:ea typeface="Calibri" panose="020F0502020204030204" pitchFamily="34" charset="0"/>
                <a:cs typeface="Calibri" panose="020F0502020204030204" pitchFamily="34" charset="0"/>
              </a:rPr>
              <a:t>N</a:t>
            </a: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akłady stanowią wszelkiego rodzaju wydatki na rzecz poza ceną jej nabycia. Przybierają one różną postać. Nakłady przybierają przede wszystkim postać widocznych ulepszeń, m.in. w postaci wzniesienia budynku lub innego urządzenia, dokonanej przebudowy, instalacji urządzeń domowych, zasadzenia drzew, krzewów czy też obsiania pola. Do nakładów zalicza się także wydatki na drobne remonty i konserwację rzeczy. Ponadto do nakładów należy zaliczyć wydatki na świadczenia publiczne oraz ubezpieczenie rzeczy. Tradycyjnie rozróżnia się nakłady konieczne, użyteczne i zbytkowe. Zasadniczym kryterium odróżnienia różnych rodzajów nakładów jest realizowana przez nie funkcja.</a:t>
            </a: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6221383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D00FC1BE-56E5-5F2D-FF88-DE1686E15060}"/>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6A5A215E-5D76-F3AB-D8CF-9584F7055874}"/>
              </a:ext>
            </a:extLst>
          </p:cNvPr>
          <p:cNvSpPr txBox="1"/>
          <p:nvPr/>
        </p:nvSpPr>
        <p:spPr>
          <a:xfrm>
            <a:off x="1403648" y="188640"/>
            <a:ext cx="7416824" cy="5522281"/>
          </a:xfrm>
          <a:prstGeom prst="rect">
            <a:avLst/>
          </a:prstGeom>
          <a:noFill/>
        </p:spPr>
        <p:txBody>
          <a:bodyPr wrap="square">
            <a:spAutoFit/>
          </a:bodyPr>
          <a:lstStyle/>
          <a:p>
            <a:pPr algn="just">
              <a:lnSpc>
                <a:spcPct val="150000"/>
              </a:lnSpc>
              <a:spcAft>
                <a:spcPts val="800"/>
              </a:spcAft>
            </a:pPr>
            <a:endPar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just">
              <a:lnSpc>
                <a:spcPct val="150000"/>
              </a:lnSpc>
              <a:spcAft>
                <a:spcPts val="800"/>
              </a:spcAft>
            </a:pP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 może być nakładem/wydatkiem:</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sytuacja, w której spadkobierca przekazał spadkodawcy środki na wkład własny na zakup lokalu mieszkalnego lub na pokrycie wkładu przy wykupie spółdzielczego lokatorskiego prawa i jego przekształcenia w spółdzielcze własnościowe prawo do lokalu (tak: Postanowienie Sądu Okręgowego w Kielcach - II Wydział Cywilny Odwoławczy z dnia 7 grudnia 2015 r. II Ca 1207/15, </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spłata przez spadkobiercę wkładu mieszkaniowego lokalu wchodzącego w skład masy spadkowej po śmierci spadkodawcy, </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bieżące pokrywanie należności z tytułu podatku od nieruchomości, utrzymania przyłączy mediów, </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mj-lt"/>
              <a:buAutoNum type="arabicPeriod"/>
            </a:pPr>
            <a:r>
              <a:rPr lang="pl-PL"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czynienie nakładów koniecznych w celu zachowania składnika masy spadkowej w stanie niepogorszonym, np. cieknący dach, niedziałające ogrzewanie, ogrodzenie posesji sąsiadującej z lasem siatką, ubezpieczenie nieruchomości od ognia i wody. </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7650996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5B95A757-86D7-9222-5D21-D01E1BF6D826}"/>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2F2E5F28-D6A8-4B9D-012D-A8E073D49569}"/>
              </a:ext>
            </a:extLst>
          </p:cNvPr>
          <p:cNvSpPr txBox="1"/>
          <p:nvPr/>
        </p:nvSpPr>
        <p:spPr>
          <a:xfrm>
            <a:off x="1475657" y="476671"/>
            <a:ext cx="7344816" cy="4927631"/>
          </a:xfrm>
          <a:prstGeom prst="rect">
            <a:avLst/>
          </a:prstGeom>
          <a:noFill/>
        </p:spPr>
        <p:txBody>
          <a:bodyPr wrap="square">
            <a:spAutoFit/>
          </a:bodyPr>
          <a:lstStyle/>
          <a:p>
            <a:pPr algn="just">
              <a:lnSpc>
                <a:spcPct val="150000"/>
              </a:lnSpc>
              <a:spcAft>
                <a:spcPts val="800"/>
              </a:spcAft>
            </a:pPr>
            <a:endPar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just">
              <a:lnSpc>
                <a:spcPct val="150000"/>
              </a:lnSpc>
              <a:spcAft>
                <a:spcPts val="800"/>
              </a:spcAft>
            </a:pPr>
            <a:r>
              <a:rPr lang="pl-PL" sz="1800" b="1"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
              </a:rPr>
              <a:t>Postanowienie Sądu Najwyższego - Izba Cywilna z dnia 12 maja 2021 r., IV CSKP 60/21</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Jeżeli wnioskodawca po ustaniu wspólności majątkowej, a przed podziałem majątku wspólnego, spłacił z własnych środków finansowych dług, który powstał w trakcie trwania wspólności ustawowej i był długiem wspólnym małżonków, albo długiem jednego z nich, ale zaciągniętym w związku z majątkiem wspólnym, </a:t>
            </a: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to taki dług, zgodnie z art. 686 KPC w związku z art. 567 § 3 KPC, powinien zostać rozliczony w ramach podziału majątku wspólnego.</a:t>
            </a:r>
            <a:endParaRPr lang="pl-PL" sz="16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80343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F5982F67-D220-7B74-A693-56156F2EA2D6}"/>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DC4AC237-C2BA-2795-106C-BF785EF61F10}"/>
              </a:ext>
            </a:extLst>
          </p:cNvPr>
          <p:cNvSpPr txBox="1"/>
          <p:nvPr/>
        </p:nvSpPr>
        <p:spPr>
          <a:xfrm>
            <a:off x="1187624" y="404665"/>
            <a:ext cx="7488832" cy="6440481"/>
          </a:xfrm>
          <a:prstGeom prst="rect">
            <a:avLst/>
          </a:prstGeom>
          <a:noFill/>
        </p:spPr>
        <p:txBody>
          <a:bodyPr wrap="square">
            <a:spAutoFit/>
          </a:bodyPr>
          <a:lstStyle/>
          <a:p>
            <a:pPr algn="just">
              <a:lnSpc>
                <a:spcPct val="150000"/>
              </a:lnSpc>
              <a:spcAft>
                <a:spcPts val="800"/>
              </a:spcAft>
            </a:pP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Nie należy do postępowania działowego dochodzenie pomiędzy współspadkobiercami innych roszczeń niż przewidziane w art. 686 KPC, a w szczególności roszczeń jednych spadkobierców przeciwko pozostałym spadkobiercom z tytułu zwrotu części kosztów poniesionych na leczenie i utrzymanie spadkodawcy oraz roztoczenie nad nim pieczy. </a:t>
            </a:r>
          </a:p>
          <a:p>
            <a:pPr algn="just">
              <a:lnSpc>
                <a:spcPct val="150000"/>
              </a:lnSpc>
              <a:spcAft>
                <a:spcPts val="800"/>
              </a:spcAft>
            </a:pP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pl-PL" sz="1800" b="1"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uchw</a:t>
            </a: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SN z 7.8.1975 r., </a:t>
            </a:r>
            <a:r>
              <a:rPr lang="pl-PL" sz="18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III CZP 60/75</a:t>
            </a: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pl-PL" sz="1800" b="1"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Legalis</a:t>
            </a: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p>
          <a:p>
            <a:pPr algn="just">
              <a:lnSpc>
                <a:spcPct val="150000"/>
              </a:lnSpc>
              <a:spcAft>
                <a:spcPts val="800"/>
              </a:spcAft>
            </a:pPr>
            <a:endPar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just">
              <a:lnSpc>
                <a:spcPct val="150000"/>
              </a:lnSpc>
              <a:spcAft>
                <a:spcPts val="800"/>
              </a:spcAft>
            </a:pP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Sąd Najwyższy przyjął jednak, że dług spadkowy związany ze wzniesieniem nagrobka jako zobowiązanie pieniężne podlega rozliczeniu w postępowaniu działowym według nominalnej wysokości.</a:t>
            </a:r>
          </a:p>
          <a:p>
            <a:pPr algn="just">
              <a:lnSpc>
                <a:spcPct val="150000"/>
              </a:lnSpc>
              <a:spcAft>
                <a:spcPts val="800"/>
              </a:spcAft>
            </a:pP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pl-PL" sz="1800" b="1"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uchw</a:t>
            </a: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SN z 22.11.1988 r., </a:t>
            </a:r>
            <a:r>
              <a:rPr lang="pl-PL" sz="18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III CZP 86/88</a:t>
            </a: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pl-PL" sz="1800" b="1"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Legalis</a:t>
            </a: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z glosą kryt. </a:t>
            </a:r>
            <a:r>
              <a:rPr lang="pl-PL" sz="1800" b="1"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 </a:t>
            </a:r>
            <a:r>
              <a:rPr lang="pl-PL" sz="1800" b="1" i="1"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Kordasiewicza</a:t>
            </a: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NP 1990, Nr 7–9, s. 202)</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endPar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just">
              <a:lnSpc>
                <a:spcPct val="150000"/>
              </a:lnSpc>
              <a:spcAft>
                <a:spcPts val="800"/>
              </a:spcAft>
            </a:pP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3407451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89702728-42C1-756F-E353-5D88F5D1AF9D}"/>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711F5A75-C489-83D5-247C-5BEB240072AC}"/>
              </a:ext>
            </a:extLst>
          </p:cNvPr>
          <p:cNvSpPr txBox="1"/>
          <p:nvPr/>
        </p:nvSpPr>
        <p:spPr>
          <a:xfrm>
            <a:off x="1547664" y="241542"/>
            <a:ext cx="6912768" cy="5743624"/>
          </a:xfrm>
          <a:prstGeom prst="rect">
            <a:avLst/>
          </a:prstGeom>
          <a:noFill/>
        </p:spPr>
        <p:txBody>
          <a:bodyPr wrap="square">
            <a:spAutoFit/>
          </a:bodyPr>
          <a:lstStyle/>
          <a:p>
            <a:pPr algn="just">
              <a:lnSpc>
                <a:spcPct val="150000"/>
              </a:lnSpc>
              <a:spcAft>
                <a:spcPts val="800"/>
              </a:spcAft>
            </a:pPr>
            <a:r>
              <a:rPr lang="pl-PL"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Sposoby działu spadku:</a:t>
            </a:r>
          </a:p>
          <a:p>
            <a:pPr algn="just">
              <a:lnSpc>
                <a:spcPct val="150000"/>
              </a:lnSpc>
              <a:spcAft>
                <a:spcPts val="800"/>
              </a:spcAft>
            </a:pPr>
            <a:endParaRPr lang="pl-PL"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podział fizyczny spadku (podział w naturze) – podział poszczególnych składników masy spadkowej, z możliwością stosowania dopłat i spłat (art. 211 k.c.)</a:t>
            </a:r>
            <a:endParaRPr lang="pl-PL"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przyznanie całego spadku jednemu spadkobiercy lub niektórym spadkobiercom, z obowiązkiem spłaty pozostałych spadkobierców (art. 212§2 k.c.),</a:t>
            </a:r>
            <a:endParaRPr lang="pl-PL"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mj-lt"/>
              <a:buAutoNum type="arabicPeriod"/>
            </a:pPr>
            <a:r>
              <a:rPr lang="pl-PL"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podział cywilny spadku – dokonanie sprzedaży majątku spadkowego i podział uzyskanej kwoty pomiędzy spadkobierców, stosownie do przysługujących im udziałów w spadku (art. 212§2 k.c.).</a:t>
            </a:r>
            <a:endParaRPr lang="pl-PL"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3191098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9A591A5B-EDB2-93CE-7769-D8A5BFCA4DCE}"/>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D26ED379-167A-92D7-F367-B24063744E1F}"/>
              </a:ext>
            </a:extLst>
          </p:cNvPr>
          <p:cNvSpPr txBox="1"/>
          <p:nvPr/>
        </p:nvSpPr>
        <p:spPr>
          <a:xfrm>
            <a:off x="1485097" y="190246"/>
            <a:ext cx="7335375" cy="4927631"/>
          </a:xfrm>
          <a:prstGeom prst="rect">
            <a:avLst/>
          </a:prstGeom>
          <a:noFill/>
        </p:spPr>
        <p:txBody>
          <a:bodyPr wrap="square">
            <a:spAutoFit/>
          </a:bodyPr>
          <a:lstStyle/>
          <a:p>
            <a:pPr algn="ctr">
              <a:lnSpc>
                <a:spcPct val="150000"/>
              </a:lnSpc>
              <a:spcAft>
                <a:spcPts val="800"/>
              </a:spcAft>
            </a:pPr>
            <a:endPar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ctr">
              <a:lnSpc>
                <a:spcPct val="150000"/>
              </a:lnSpc>
              <a:spcAft>
                <a:spcPts val="800"/>
              </a:spcAft>
            </a:pP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Art. 622 k.p.c. [Zgodny podział]</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1. W toku postępowania o zniesienie współwłasności sąd powinien nakłaniać współwłaścicieli do zgodnego przeprowadzenia podziału, wskazując im sposoby mogące do tego doprowadzić.</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 </a:t>
            </a:r>
            <a:r>
              <a:rPr lang="pl-PL" sz="18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Gdy wszyscy współwłaściciele złożą zgodny wniosek co do sposobu zniesienia współwłasności, sąd wyda postanowienie odpowiadające treści wniosku, jeżeli spełnione zostanie wymaganie, o którym mowa w </a:t>
            </a:r>
            <a:r>
              <a:rPr lang="pl-PL" sz="18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art. 621</a:t>
            </a:r>
            <a:r>
              <a:rPr lang="pl-PL" sz="18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 projekt podziału nie sprzeciwia się prawu ani zasadom współżycia społecznego, ani też nie narusza w sposób rażący interesu osób uprawnionych.</a:t>
            </a:r>
            <a:endParaRPr lang="pl-PL" sz="1600" b="1" u="sng"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295839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050AF9C5-D60E-A741-9600-2878D0F63EA6}"/>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83C27C0B-C926-09FE-60D1-DF59C2E272A5}"/>
              </a:ext>
            </a:extLst>
          </p:cNvPr>
          <p:cNvSpPr txBox="1"/>
          <p:nvPr/>
        </p:nvSpPr>
        <p:spPr>
          <a:xfrm>
            <a:off x="1331640" y="764704"/>
            <a:ext cx="7704856" cy="4825039"/>
          </a:xfrm>
          <a:prstGeom prst="rect">
            <a:avLst/>
          </a:prstGeom>
          <a:noFill/>
        </p:spPr>
        <p:txBody>
          <a:bodyPr wrap="square">
            <a:spAutoFit/>
          </a:bodyPr>
          <a:lstStyle/>
          <a:p>
            <a:pPr algn="just">
              <a:lnSpc>
                <a:spcPct val="150000"/>
              </a:lnSpc>
              <a:spcAft>
                <a:spcPts val="800"/>
              </a:spcAft>
            </a:pP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Art. 623 k.p.c. [Podział w naturze] </a:t>
            </a: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Jeżeli brak podstaw do wydania postanowienia w myśl artykułu poprzedzającego, a zachodzą warunki do dokonania podziału w naturze, sąd dokonuje tego podziału na części odpowiadające wartością udziałom współwłaścicieli z uwzględnieniem wszelkich okoliczności zgodnie z interesem społeczno-gospodarczym. Różnice wartości wyrównuje się przez dopłaty pieniężne.</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Art. 687 k.p.c. [Brak zgodnego wniosku] </a:t>
            </a: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 braku podstaw do wydania postanowienia działowego na podstawie zgodnego wniosku uczestników, dział spadku będzie rozpoznany według przepisów poniższych.</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Art. 688 k.p.c. [Odesłanie] </a:t>
            </a: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 działu spadku stosuje się odpowiednio przepisy dotyczące zniesienia współwłasności, a w szczególności </a:t>
            </a:r>
            <a:r>
              <a:rPr lang="pl-PL" sz="18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art. 618 § 2 i 3</a:t>
            </a: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735330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28ECA95B-7A9D-1AB1-04C5-44FCE2D6297E}"/>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A26225C8-408D-3CEC-4F91-B046A256124A}"/>
              </a:ext>
            </a:extLst>
          </p:cNvPr>
          <p:cNvSpPr txBox="1"/>
          <p:nvPr/>
        </p:nvSpPr>
        <p:spPr>
          <a:xfrm>
            <a:off x="1403648" y="764704"/>
            <a:ext cx="7128792" cy="4748095"/>
          </a:xfrm>
          <a:prstGeom prst="rect">
            <a:avLst/>
          </a:prstGeom>
          <a:noFill/>
        </p:spPr>
        <p:txBody>
          <a:bodyPr wrap="square">
            <a:spAutoFit/>
          </a:bodyPr>
          <a:lstStyle/>
          <a:p>
            <a:pPr algn="just">
              <a:lnSpc>
                <a:spcPct val="150000"/>
              </a:lnSpc>
              <a:spcAft>
                <a:spcPts val="1000"/>
              </a:spcAft>
            </a:pPr>
            <a:r>
              <a:rPr lang="pl-PL" sz="1800" b="1" dirty="0">
                <a:effectLst/>
                <a:latin typeface="Calibri" panose="020F0502020204030204" pitchFamily="34" charset="0"/>
                <a:ea typeface="EB Garamond" panose="00000500000000000000" pitchFamily="2" charset="0"/>
              </a:rPr>
              <a:t>Zgodnie z treścią art. 212§2 k.c. „</a:t>
            </a:r>
            <a:r>
              <a:rPr lang="pl-PL" sz="1800" b="1" i="1" dirty="0">
                <a:effectLst/>
                <a:latin typeface="Calibri" panose="020F0502020204030204" pitchFamily="34" charset="0"/>
                <a:ea typeface="EB Garamond" panose="00000500000000000000" pitchFamily="2" charset="0"/>
              </a:rPr>
              <a:t>Rzecz, która nie da się podzielić, może być przyznana stosownie do okoliczności jednemu ze współwłaścicieli z obowiązkiem spłaty pozostałych albo sprzedana stosownie do przepisów kodeksu postępowania cywilnego</a:t>
            </a:r>
            <a:r>
              <a:rPr lang="pl-PL" sz="1800" b="1" dirty="0">
                <a:effectLst/>
                <a:latin typeface="Calibri" panose="020F0502020204030204" pitchFamily="34" charset="0"/>
                <a:ea typeface="EB Garamond" panose="00000500000000000000" pitchFamily="2" charset="0"/>
              </a:rPr>
              <a:t>”, mamy zatem do czynienia z alternatywą rozłączną. Praktyka orzecznicza wskazuje jednak wyraźnie, iż jeżeli istnieje realna możliwość przyznania przedmiotu współwłasności jednemu z dotychczasowych współwłaścicieli i ten współwłaściciel </a:t>
            </a:r>
            <a:r>
              <a:rPr lang="pl-PL" sz="1800" b="1" u="sng" dirty="0">
                <a:effectLst/>
                <a:latin typeface="Calibri" panose="020F0502020204030204" pitchFamily="34" charset="0"/>
                <a:ea typeface="EB Garamond" panose="00000500000000000000" pitchFamily="2" charset="0"/>
              </a:rPr>
              <a:t>wyraża zgodę zarówno na przyjęcie tej rzeczy, jak i na spłatę pozostałych współwłaścicieli, </a:t>
            </a:r>
            <a:r>
              <a:rPr lang="pl-PL" sz="1800" b="1" dirty="0">
                <a:effectLst/>
                <a:latin typeface="Calibri" panose="020F0502020204030204" pitchFamily="34" charset="0"/>
                <a:ea typeface="EB Garamond" panose="00000500000000000000" pitchFamily="2" charset="0"/>
              </a:rPr>
              <a:t>Sąd decyduje o zniesieniu współwłasności właśnie w ten sposób. </a:t>
            </a:r>
          </a:p>
          <a:p>
            <a:pPr algn="just">
              <a:lnSpc>
                <a:spcPct val="150000"/>
              </a:lnSpc>
              <a:spcAft>
                <a:spcPts val="1000"/>
              </a:spcAft>
            </a:pPr>
            <a:r>
              <a:rPr lang="pl-PL" sz="1800" b="1" dirty="0">
                <a:effectLst/>
                <a:latin typeface="Calibri" panose="020F0502020204030204" pitchFamily="34" charset="0"/>
                <a:ea typeface="EB Garamond" panose="00000500000000000000" pitchFamily="2" charset="0"/>
              </a:rPr>
              <a:t>(tak SN w orz. Z 4 listopada 1998r., II CKN 347/98)</a:t>
            </a:r>
            <a:endParaRPr lang="pl-PL"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66863378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2AE7212C-8110-786A-6FAF-2B5F4FADC4E6}"/>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46E28E9A-CF8E-AABE-236F-64FCC0016CD4}"/>
              </a:ext>
            </a:extLst>
          </p:cNvPr>
          <p:cNvSpPr txBox="1"/>
          <p:nvPr/>
        </p:nvSpPr>
        <p:spPr>
          <a:xfrm>
            <a:off x="1403648" y="836713"/>
            <a:ext cx="6552728" cy="3214341"/>
          </a:xfrm>
          <a:prstGeom prst="rect">
            <a:avLst/>
          </a:prstGeom>
          <a:noFill/>
        </p:spPr>
        <p:txBody>
          <a:bodyPr wrap="square">
            <a:spAutoFit/>
          </a:bodyPr>
          <a:lstStyle/>
          <a:p>
            <a:pPr algn="just">
              <a:lnSpc>
                <a:spcPct val="150000"/>
              </a:lnSpc>
              <a:spcAft>
                <a:spcPts val="1000"/>
              </a:spcAft>
            </a:pPr>
            <a:endParaRPr lang="pl-PL" sz="1800" b="1" dirty="0">
              <a:effectLst/>
              <a:latin typeface="Calibri" panose="020F0502020204030204" pitchFamily="34" charset="0"/>
              <a:ea typeface="EB Garamond" panose="00000500000000000000" pitchFamily="2" charset="0"/>
            </a:endParaRPr>
          </a:p>
          <a:p>
            <a:pPr algn="just">
              <a:lnSpc>
                <a:spcPct val="150000"/>
              </a:lnSpc>
              <a:spcAft>
                <a:spcPts val="1000"/>
              </a:spcAft>
            </a:pPr>
            <a:r>
              <a:rPr lang="pl-PL" sz="1800" b="1" dirty="0">
                <a:effectLst/>
                <a:latin typeface="Calibri" panose="020F0502020204030204" pitchFamily="34" charset="0"/>
                <a:ea typeface="EB Garamond" panose="00000500000000000000" pitchFamily="2" charset="0"/>
              </a:rPr>
              <a:t>Zgodnie z utrwalonym poglądem Sądu Najwyższego, rozstrzygnięcie o tym, któremu z kilku współwłaścicieli należy przyznać na własność w naturze całą nieruchomość, powinno być poprzedzone wnikliwym rozważeniem usprawiedliwionych interesów wszystkich uprawnionych. </a:t>
            </a:r>
          </a:p>
          <a:p>
            <a:pPr algn="just">
              <a:lnSpc>
                <a:spcPct val="150000"/>
              </a:lnSpc>
              <a:spcAft>
                <a:spcPts val="1000"/>
              </a:spcAft>
            </a:pPr>
            <a:r>
              <a:rPr lang="pl-PL" sz="1800" b="1" dirty="0">
                <a:effectLst/>
                <a:latin typeface="Calibri" panose="020F0502020204030204" pitchFamily="34" charset="0"/>
                <a:ea typeface="EB Garamond" panose="00000500000000000000" pitchFamily="2" charset="0"/>
              </a:rPr>
              <a:t>(orz. SN z 8 czerwca 1983r., III CRN 111/83)</a:t>
            </a:r>
            <a:endParaRPr lang="pl-PL"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71489095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82EB1493-744E-C629-E1F5-31B2B1963FC1}"/>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4F314C4A-1D89-4362-D684-0FC2C4C75A4A}"/>
              </a:ext>
            </a:extLst>
          </p:cNvPr>
          <p:cNvSpPr txBox="1"/>
          <p:nvPr/>
        </p:nvSpPr>
        <p:spPr>
          <a:xfrm>
            <a:off x="1331640" y="605744"/>
            <a:ext cx="7056784" cy="3578544"/>
          </a:xfrm>
          <a:prstGeom prst="rect">
            <a:avLst/>
          </a:prstGeom>
          <a:noFill/>
        </p:spPr>
        <p:txBody>
          <a:bodyPr wrap="square">
            <a:spAutoFit/>
          </a:bodyPr>
          <a:lstStyle/>
          <a:p>
            <a:pPr algn="just">
              <a:lnSpc>
                <a:spcPct val="150000"/>
              </a:lnSpc>
              <a:spcAft>
                <a:spcPts val="800"/>
              </a:spcAft>
            </a:pP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Pamiętajmy również o treści art. 212§3, który stanowi, że:</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3. Jeżeli ustalone zostały dopłaty lub spłaty, </a:t>
            </a: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sąd oznaczy termin i sposób ich uiszczenia, wysokość i termin uiszczenia odsetek</a:t>
            </a: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 w razie potrzeby także sposób ich zabezpieczenia. W razie </a:t>
            </a: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rozłożenia dopłat i spłat na raty terminy ich uiszczenia nie mogą łącznie przekraczać lat dziesięciu</a:t>
            </a:r>
            <a:r>
              <a:rPr lang="pl-P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W wypadkach zasługujących na szczególne uwzględnienie sąd na wniosek dłużnika może odroczyć termin zapłaty rat już wymagalnych.</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8265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485097" y="357066"/>
            <a:ext cx="7047343" cy="5765681"/>
          </a:xfrm>
          <a:prstGeom prst="rect">
            <a:avLst/>
          </a:prstGeom>
        </p:spPr>
        <p:txBody>
          <a:bodyPr wrap="square">
            <a:spAutoFit/>
          </a:bodyPr>
          <a:lstStyle/>
          <a:p>
            <a:pPr algn="just">
              <a:lnSpc>
                <a:spcPct val="150000"/>
              </a:lnSpc>
              <a:spcAft>
                <a:spcPts val="800"/>
              </a:spcAft>
            </a:pPr>
            <a:r>
              <a:rPr lang="pl-PL"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Warunki trybu umownego:</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pl-PL"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zgodność spadkobierców co do sposobu podziału masy spadkowej – decyduje wola stron umowy,</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mj-lt"/>
              <a:buAutoNum type="arabicPeriod"/>
            </a:pPr>
            <a:r>
              <a:rPr lang="pl-PL"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udział wszystkich spadkobierców – brak udziału wszystkich spadkobierców skutkuje nieważnością umowy.</a:t>
            </a:r>
          </a:p>
          <a:p>
            <a:pPr marL="342900" lvl="0" indent="-342900" algn="just">
              <a:lnSpc>
                <a:spcPct val="150000"/>
              </a:lnSpc>
              <a:spcAft>
                <a:spcPts val="800"/>
              </a:spcAft>
              <a:buFont typeface="+mj-lt"/>
              <a:buAutoNum type="arabicPeriod"/>
            </a:pP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Wszystkie tryby dokonania działu spadku są równoważne!!</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pl-PL" dirty="0">
              <a:latin typeface="Cambria" pitchFamily="18" charset="0"/>
              <a:ea typeface="Cambria" pitchFamily="18" charset="0"/>
            </a:endParaRPr>
          </a:p>
        </p:txBody>
      </p:sp>
      <p:sp>
        <p:nvSpPr>
          <p:cNvPr id="3" name="Symbol zastępczy stopki 2">
            <a:extLst>
              <a:ext uri="{FF2B5EF4-FFF2-40B4-BE49-F238E27FC236}">
                <a16:creationId xmlns:a16="http://schemas.microsoft.com/office/drawing/2014/main" id="{805658B4-112A-4B25-8ABB-B3BCA8095D73}"/>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394822503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F370A0C8-0CE6-13A1-F3DD-AB74029DDA78}"/>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56E67F0E-C4BC-A71D-8D92-741C28A317A6}"/>
              </a:ext>
            </a:extLst>
          </p:cNvPr>
          <p:cNvSpPr txBox="1"/>
          <p:nvPr/>
        </p:nvSpPr>
        <p:spPr>
          <a:xfrm>
            <a:off x="1259632" y="260648"/>
            <a:ext cx="7632848" cy="6081088"/>
          </a:xfrm>
          <a:prstGeom prst="rect">
            <a:avLst/>
          </a:prstGeom>
          <a:noFill/>
        </p:spPr>
        <p:txBody>
          <a:bodyPr wrap="square">
            <a:spAutoFit/>
          </a:bodyPr>
          <a:lstStyle/>
          <a:p>
            <a:pPr algn="just">
              <a:lnSpc>
                <a:spcPct val="150000"/>
              </a:lnSpc>
              <a:spcAft>
                <a:spcPts val="800"/>
              </a:spcAft>
            </a:pPr>
            <a:r>
              <a:rPr lang="pl-PL" sz="1400" b="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2"/>
              </a:rPr>
              <a:t>Postanowienie Sądu Okręgowego w Sieradzu - I Wydział Cywilny z dnia 18 grudnia 2019 r., I Ca 527/19</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Podział rzeczy w naturze jest preferowany przez ustawodawcę i najczęściej stosowany, jako najpełniej odpowiadający interesom współwłaścicieli.</a:t>
            </a:r>
            <a:r>
              <a:rPr lang="pl-PL" sz="14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Rzecz, która nie daje się podzielić natomiast, może być stosownie do okoliczności albo przyznana jednemu ze współwłaścicieli z obowiązkiem spłaty pozostałych (art. 212 § 2 KC), albo kilku współwłaścicielom, jeśli jest to uzasadnione i wyrażą oni zgodę na taki sposób zniesienia współwłasności. </a:t>
            </a:r>
            <a:r>
              <a:rPr lang="pl-PL" sz="1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Nie można wykluczyć, że w toku postępowania więcej niż jeden ze współwłaścicieli wniesie o przyznanie właśnie jemu rzeczy ze spłatą na rzecz pozostałych współwłaścicieli. W takiej sytuacji sąd musi dokonać wyboru, komu należy przydzielić rzecz lub prawo. W razie przyznania rzeczy bądź prawa podlegającemu postępowaniu podziałowemu jednemu ze współwłaścicieli, przepisy prawa materialnego zawierają uregulowania zawierające pewne wytyczne dla sądu, którymi powinien kierować się przy wyborze osoby, której dana rzecz bądź prawo jest przydzielane. </a:t>
            </a:r>
            <a:r>
              <a:rPr lang="pl-PL" sz="14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Takie szczególne przepisy zawarte są w art. 213 oraz art. 214 § 1 i 2 KC dotyczących gospodarstwa rolnego. W stosunku do innych rzeczy (bądź praw), jak stanowi art. 212 § 2 KC w zw. z art. 1035 KC i art. 46 KRO może być ono przyznane jednemu ze współwłaścicieli „stosownie do okoliczności". </a:t>
            </a:r>
            <a:r>
              <a:rPr lang="pl-PL" sz="1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 istocie więc decyzja w tym przedmiocie należy do sądu, który przyznając rzecz (prawo) jednemu ze współwłaścicieli, powinien uwzględnić wszelkie okoliczności sprawy. </a:t>
            </a:r>
            <a:endParaRPr lang="pl-PL" sz="1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4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6667902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9FCD023C-53FB-08BD-6C9D-0E8F106DB69C}"/>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12A83F0A-EC4B-DE36-DCEA-B8975F9E4F06}"/>
              </a:ext>
            </a:extLst>
          </p:cNvPr>
          <p:cNvSpPr txBox="1"/>
          <p:nvPr/>
        </p:nvSpPr>
        <p:spPr>
          <a:xfrm>
            <a:off x="1187624" y="116632"/>
            <a:ext cx="7632848" cy="6004464"/>
          </a:xfrm>
          <a:prstGeom prst="rect">
            <a:avLst/>
          </a:prstGeom>
          <a:noFill/>
        </p:spPr>
        <p:txBody>
          <a:bodyPr wrap="square">
            <a:spAutoFit/>
          </a:bodyPr>
          <a:lstStyle/>
          <a:p>
            <a:pPr algn="just">
              <a:lnSpc>
                <a:spcPct val="150000"/>
              </a:lnSpc>
              <a:spcAft>
                <a:spcPts val="800"/>
              </a:spcAft>
            </a:pPr>
            <a:r>
              <a:rPr lang="pl-PL" sz="1600" b="1"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Postanowienie Sądu Najwyższego - Izba Cywilna i Administracyjna z dnia 20 marca 1984 r., III CRN 35/84</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6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Przepisy dot. spadkobrania, nie przewidują możliwości "zrzeczenia się spadku" czy udziału w nim na korzyść innej osoby, w tym także na korzyść innego spadkobiercy. Spadkobierca ustawowy może zrzec się dziedziczenia tylko w drodze umowy notarialnej zawartej z przyszłym spadkodawcą (art. 1048 KC).</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endParaRPr lang="pl-PL" sz="1600" b="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2"/>
            </a:endParaRPr>
          </a:p>
          <a:p>
            <a:pPr algn="just">
              <a:lnSpc>
                <a:spcPct val="150000"/>
              </a:lnSpc>
              <a:spcAft>
                <a:spcPts val="800"/>
              </a:spcAft>
            </a:pPr>
            <a:r>
              <a:rPr lang="pl-PL" sz="1600" b="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2"/>
              </a:rPr>
              <a:t>Postanowienie Sądu Okręgowego w Krakowie - II Wydział Cywilny Odwoławczy z dnia 7 października 2015 r., II Ca 2761/14</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6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Złożone w trakcie postępowania o dział spadku oświadczenia spadkobiercy, że przekazuje swój udział w spadku innemu spadkobiercy, uznaje się nie za oświadczenie o zbyciu spadku, lecz za </a:t>
            </a:r>
            <a:r>
              <a:rPr lang="pl-PL" sz="1600" b="1"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wniosek uczestnika postępowania wyrażający jego wolę co do sposobu dokonania działu przez sąd</a:t>
            </a:r>
            <a:r>
              <a:rPr lang="pl-PL" sz="16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Oczywiście dopuszczalne jest także zrzeczenie się spłaty czy dopłaty, ponieważ w tym zakresie żadna forma szczególna nie jest wymagalna.</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385948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8E2A21F9-243A-1965-142C-305E3C6BC12B}"/>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3EA1857C-8A46-C511-D82F-596D8D1E3B5E}"/>
              </a:ext>
            </a:extLst>
          </p:cNvPr>
          <p:cNvSpPr txBox="1"/>
          <p:nvPr/>
        </p:nvSpPr>
        <p:spPr>
          <a:xfrm>
            <a:off x="1403648" y="44624"/>
            <a:ext cx="7632847" cy="5861220"/>
          </a:xfrm>
          <a:prstGeom prst="rect">
            <a:avLst/>
          </a:prstGeom>
          <a:noFill/>
        </p:spPr>
        <p:txBody>
          <a:bodyPr wrap="square">
            <a:spAutoFit/>
          </a:bodyPr>
          <a:lstStyle/>
          <a:p>
            <a:pPr algn="just">
              <a:lnSpc>
                <a:spcPct val="150000"/>
              </a:lnSpc>
              <a:spcAft>
                <a:spcPts val="800"/>
              </a:spcAft>
            </a:pPr>
            <a:r>
              <a:rPr lang="pl-PL" sz="1800" b="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2"/>
              </a:rPr>
              <a:t>Postanowienie Sądu Najwyższego - Izba Cywilna z dnia 16 lipca 2014 r., IV CSK 101/14</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Sąd orzeka o sposobie podziału nieruchomości zgodnie z wnioskiem zainteresowanych uczestników. Ustalenie wysokości ogólnej spłaty strony, rozłożenia tej spłaty na raty i określenie terminów takich rat, stanowi już konsekwencję przyjęcia sposobu podziału.</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b="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3"/>
              </a:rPr>
              <a:t>Postanowienie Sądu Najwyższego - Izba Cywilna z dnia 29 listopada 2012 r., V CSK 567/11</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 sprawie o dział spadku i zniesienie współwłasności przyznanie tylko jednemu współspadkobiercy wszystkich składników majątkowych wchodzących w skład tej masy może nastąpić, w razie sprzeciwu pozostałych, w sytuacji zupełnie nadzwyczajnej.</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2374560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EA2C480B-2C63-AAD6-801A-4570767CB998}"/>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603368A9-8FF5-E9EF-431D-2517AEC3B97F}"/>
              </a:ext>
            </a:extLst>
          </p:cNvPr>
          <p:cNvSpPr txBox="1"/>
          <p:nvPr/>
        </p:nvSpPr>
        <p:spPr>
          <a:xfrm>
            <a:off x="1331640" y="116631"/>
            <a:ext cx="7632848" cy="3578544"/>
          </a:xfrm>
          <a:prstGeom prst="rect">
            <a:avLst/>
          </a:prstGeom>
          <a:noFill/>
        </p:spPr>
        <p:txBody>
          <a:bodyPr wrap="square">
            <a:spAutoFit/>
          </a:bodyPr>
          <a:lstStyle/>
          <a:p>
            <a:pPr algn="just">
              <a:lnSpc>
                <a:spcPct val="150000"/>
              </a:lnSpc>
              <a:spcAft>
                <a:spcPts val="800"/>
              </a:spcAft>
            </a:pPr>
            <a:r>
              <a:rPr lang="pl-PL" sz="1800" b="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2"/>
              </a:rPr>
              <a:t>Postanowienie Sądu Najwyższego - Izba Cywilna z dnia 18 marca 2004 r., III CK 455/02</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Zasądzenie przez sąd spłaty bez oznaczenia terminu i sposobu jej uiszczenia oraz wysokości i terminu uiszczenia odsetek samo przez się nie stanowi o naruszeniu art. 212 § 3 KC. Orzeczenie takie oznacza, że wymagalność zasądzonej spłaty nastąpi z chwilą uprawomocnienia się orzeczenia, ich płatność nie została rozłożona na raty i zasądzone zostały bez odsetek.</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endParaRPr lang="pl-PL" sz="1800" b="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3"/>
            </a:endParaRPr>
          </a:p>
        </p:txBody>
      </p:sp>
    </p:spTree>
    <p:extLst>
      <p:ext uri="{BB962C8B-B14F-4D97-AF65-F5344CB8AC3E}">
        <p14:creationId xmlns:p14="http://schemas.microsoft.com/office/powerpoint/2010/main" val="262140327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2C39222E-56B7-1173-AD93-22CA44EC87AD}"/>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BE072705-733B-6A40-913E-D0ABDC1406B5}"/>
              </a:ext>
            </a:extLst>
          </p:cNvPr>
          <p:cNvSpPr txBox="1"/>
          <p:nvPr/>
        </p:nvSpPr>
        <p:spPr>
          <a:xfrm>
            <a:off x="1403648" y="1340768"/>
            <a:ext cx="7128792" cy="2744021"/>
          </a:xfrm>
          <a:prstGeom prst="rect">
            <a:avLst/>
          </a:prstGeom>
          <a:noFill/>
        </p:spPr>
        <p:txBody>
          <a:bodyPr wrap="square">
            <a:spAutoFit/>
          </a:bodyPr>
          <a:lstStyle/>
          <a:p>
            <a:pPr algn="ctr">
              <a:lnSpc>
                <a:spcPct val="115000"/>
              </a:lnSpc>
              <a:spcAft>
                <a:spcPts val="1000"/>
              </a:spcAft>
            </a:pPr>
            <a:r>
              <a:rPr lang="pl-PL" sz="2400" b="1" dirty="0">
                <a:effectLst/>
                <a:latin typeface="Calibri" panose="020F0502020204030204" pitchFamily="34" charset="0"/>
                <a:ea typeface="Calibri" panose="020F0502020204030204" pitchFamily="34" charset="0"/>
                <a:cs typeface="Calibri" panose="020F0502020204030204" pitchFamily="34" charset="0"/>
              </a:rPr>
              <a:t>Art. 1044 k.c. [Przyznanie rzeczy na współwłasność]</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pl-PL" sz="2400" dirty="0">
                <a:effectLst/>
                <a:latin typeface="Calibri" panose="020F0502020204030204" pitchFamily="34" charset="0"/>
                <a:ea typeface="Calibri" panose="020F0502020204030204" pitchFamily="34" charset="0"/>
                <a:cs typeface="Calibri" panose="020F0502020204030204" pitchFamily="34" charset="0"/>
              </a:rPr>
              <a:t>Na żądanie dwóch lub więcej spadkobierców sąd może wydzielić im schedy spadkowe w całości lub w części w taki sposób, że przyzna im pewien przedmiot lub pewne przedmioty należące do spadku jako współwłasność w określonych częściach ułamkowych.</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233383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B140D7CB-6A38-32F0-5C84-05DDD803F561}"/>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85C4861F-9122-9431-C6E9-6631732D06DD}"/>
              </a:ext>
            </a:extLst>
          </p:cNvPr>
          <p:cNvSpPr txBox="1"/>
          <p:nvPr/>
        </p:nvSpPr>
        <p:spPr>
          <a:xfrm>
            <a:off x="1331640" y="357066"/>
            <a:ext cx="7560840" cy="5886163"/>
          </a:xfrm>
          <a:prstGeom prst="rect">
            <a:avLst/>
          </a:prstGeom>
          <a:noFill/>
        </p:spPr>
        <p:txBody>
          <a:bodyPr wrap="square">
            <a:spAutoFit/>
          </a:bodyPr>
          <a:lstStyle/>
          <a:p>
            <a:pPr algn="just">
              <a:lnSpc>
                <a:spcPct val="115000"/>
              </a:lnSpc>
              <a:spcAft>
                <a:spcPts val="1000"/>
              </a:spcAft>
            </a:pPr>
            <a:r>
              <a:rPr lang="pl-PL" sz="1800" b="1" dirty="0">
                <a:effectLst/>
                <a:latin typeface="Calibri" panose="020F0502020204030204" pitchFamily="34" charset="0"/>
                <a:ea typeface="Calibri" panose="020F0502020204030204" pitchFamily="34" charset="0"/>
                <a:cs typeface="Calibri" panose="020F0502020204030204" pitchFamily="34" charset="0"/>
              </a:rPr>
              <a:t>Przykładowy zapis:</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1000"/>
              </a:spcAft>
            </a:pPr>
            <a:r>
              <a:rPr lang="pl-PL" sz="1400" dirty="0">
                <a:effectLst/>
                <a:latin typeface="Calibri" panose="020F0502020204030204" pitchFamily="34" charset="0"/>
                <a:ea typeface="Calibri" panose="020F0502020204030204" pitchFamily="34" charset="0"/>
                <a:cs typeface="Calibri" panose="020F0502020204030204" pitchFamily="34" charset="0"/>
              </a:rPr>
              <a:t>dokonanie działu spadku po Janie Nowak, urodzonym w dniu ………… r. w …………….., zmarłym w dniu ………………… r. w ………………….., ostatnio przed śmiercią zamieszkałym w ………, przy ul. …………, i zniesienie współwłasności poprzez: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50000"/>
              </a:lnSpc>
              <a:spcAft>
                <a:spcPts val="800"/>
              </a:spcAft>
              <a:buFont typeface="Symbol" panose="05050102010706020507" pitchFamily="18" charset="2"/>
              <a:buChar char=""/>
            </a:pPr>
            <a:r>
              <a:rPr lang="pl-PL" sz="1400" dirty="0">
                <a:effectLst/>
                <a:latin typeface="Calibri" panose="020F0502020204030204" pitchFamily="34" charset="0"/>
                <a:ea typeface="Calibri" panose="020F0502020204030204" pitchFamily="34" charset="0"/>
                <a:cs typeface="Calibri" panose="020F0502020204030204" pitchFamily="34" charset="0"/>
              </a:rPr>
              <a:t>przyznanie udziału w wysokości ½ w nieruchomości, tj. działce gruntu zabudowanej budynkiem mieszkalnym, numer ewidencyjny xxx, obręb </a:t>
            </a:r>
            <a:r>
              <a:rPr lang="pl-PL" sz="1400" dirty="0" err="1">
                <a:effectLst/>
                <a:latin typeface="Calibri" panose="020F0502020204030204" pitchFamily="34" charset="0"/>
                <a:ea typeface="Calibri" panose="020F0502020204030204" pitchFamily="34" charset="0"/>
                <a:cs typeface="Calibri" panose="020F0502020204030204" pitchFamily="34" charset="0"/>
              </a:rPr>
              <a:t>xxxx</a:t>
            </a:r>
            <a:r>
              <a:rPr lang="pl-PL" sz="1400" dirty="0">
                <a:effectLst/>
                <a:latin typeface="Calibri" panose="020F0502020204030204" pitchFamily="34" charset="0"/>
                <a:ea typeface="Calibri" panose="020F0502020204030204" pitchFamily="34" charset="0"/>
                <a:cs typeface="Calibri" panose="020F0502020204030204" pitchFamily="34" charset="0"/>
              </a:rPr>
              <a:t>, o obszarze xxx m</a:t>
            </a:r>
            <a:r>
              <a:rPr lang="pl-PL" sz="1400" baseline="30000" dirty="0">
                <a:effectLst/>
                <a:latin typeface="Calibri" panose="020F0502020204030204" pitchFamily="34" charset="0"/>
                <a:ea typeface="Calibri" panose="020F0502020204030204" pitchFamily="34" charset="0"/>
                <a:cs typeface="Calibri" panose="020F0502020204030204" pitchFamily="34" charset="0"/>
              </a:rPr>
              <a:t>2</a:t>
            </a:r>
            <a:r>
              <a:rPr lang="pl-PL" sz="1400" dirty="0">
                <a:effectLst/>
                <a:latin typeface="Calibri" panose="020F0502020204030204" pitchFamily="34" charset="0"/>
                <a:ea typeface="Calibri" panose="020F0502020204030204" pitchFamily="34" charset="0"/>
                <a:cs typeface="Calibri" panose="020F0502020204030204" pitchFamily="34" charset="0"/>
              </a:rPr>
              <a:t> położonej w </a:t>
            </a:r>
            <a:r>
              <a:rPr lang="pl-PL" sz="1400" dirty="0" err="1">
                <a:effectLst/>
                <a:latin typeface="Calibri" panose="020F0502020204030204" pitchFamily="34" charset="0"/>
                <a:ea typeface="Calibri" panose="020F0502020204030204" pitchFamily="34" charset="0"/>
                <a:cs typeface="Calibri" panose="020F0502020204030204" pitchFamily="34" charset="0"/>
              </a:rPr>
              <a:t>xxxxxxxx</a:t>
            </a:r>
            <a:r>
              <a:rPr lang="pl-PL" sz="1400" dirty="0">
                <a:effectLst/>
                <a:latin typeface="Calibri" panose="020F0502020204030204" pitchFamily="34" charset="0"/>
                <a:ea typeface="Calibri" panose="020F0502020204030204" pitchFamily="34" charset="0"/>
                <a:cs typeface="Calibri" panose="020F0502020204030204" pitchFamily="34" charset="0"/>
              </a:rPr>
              <a:t>, w dzielnicy </a:t>
            </a:r>
            <a:r>
              <a:rPr lang="pl-PL" sz="1400" dirty="0" err="1">
                <a:effectLst/>
                <a:latin typeface="Calibri" panose="020F0502020204030204" pitchFamily="34" charset="0"/>
                <a:ea typeface="Calibri" panose="020F0502020204030204" pitchFamily="34" charset="0"/>
                <a:cs typeface="Calibri" panose="020F0502020204030204" pitchFamily="34" charset="0"/>
              </a:rPr>
              <a:t>xxxxxxxxx</a:t>
            </a:r>
            <a:r>
              <a:rPr lang="pl-PL" sz="1400" dirty="0">
                <a:effectLst/>
                <a:latin typeface="Calibri" panose="020F0502020204030204" pitchFamily="34" charset="0"/>
                <a:ea typeface="Calibri" panose="020F0502020204030204" pitchFamily="34" charset="0"/>
                <a:cs typeface="Calibri" panose="020F0502020204030204" pitchFamily="34" charset="0"/>
              </a:rPr>
              <a:t>, przy ul. </a:t>
            </a:r>
            <a:r>
              <a:rPr lang="pl-PL" sz="1400" dirty="0" err="1">
                <a:effectLst/>
                <a:latin typeface="Calibri" panose="020F0502020204030204" pitchFamily="34" charset="0"/>
                <a:ea typeface="Calibri" panose="020F0502020204030204" pitchFamily="34" charset="0"/>
                <a:cs typeface="Calibri" panose="020F0502020204030204" pitchFamily="34" charset="0"/>
              </a:rPr>
              <a:t>xxxxxxxxxxxxx</a:t>
            </a:r>
            <a:r>
              <a:rPr lang="pl-PL" sz="1400" dirty="0">
                <a:effectLst/>
                <a:latin typeface="Calibri" panose="020F0502020204030204" pitchFamily="34" charset="0"/>
                <a:ea typeface="Calibri" panose="020F0502020204030204" pitchFamily="34" charset="0"/>
                <a:cs typeface="Calibri" panose="020F0502020204030204" pitchFamily="34" charset="0"/>
              </a:rPr>
              <a:t> numer x, gminie </a:t>
            </a:r>
            <a:r>
              <a:rPr lang="pl-PL" sz="1400" dirty="0" err="1">
                <a:effectLst/>
                <a:latin typeface="Calibri" panose="020F0502020204030204" pitchFamily="34" charset="0"/>
                <a:ea typeface="Calibri" panose="020F0502020204030204" pitchFamily="34" charset="0"/>
                <a:cs typeface="Calibri" panose="020F0502020204030204" pitchFamily="34" charset="0"/>
              </a:rPr>
              <a:t>xxxxxxxxxxx</a:t>
            </a:r>
            <a:r>
              <a:rPr lang="pl-PL" sz="1400" dirty="0">
                <a:effectLst/>
                <a:latin typeface="Calibri" panose="020F0502020204030204" pitchFamily="34" charset="0"/>
                <a:ea typeface="Calibri" panose="020F0502020204030204" pitchFamily="34" charset="0"/>
                <a:cs typeface="Calibri" panose="020F0502020204030204" pitchFamily="34" charset="0"/>
              </a:rPr>
              <a:t>, woj. </a:t>
            </a:r>
            <a:r>
              <a:rPr lang="pl-PL" sz="1400" dirty="0" err="1">
                <a:effectLst/>
                <a:latin typeface="Calibri" panose="020F0502020204030204" pitchFamily="34" charset="0"/>
                <a:ea typeface="Calibri" panose="020F0502020204030204" pitchFamily="34" charset="0"/>
                <a:cs typeface="Calibri" panose="020F0502020204030204" pitchFamily="34" charset="0"/>
              </a:rPr>
              <a:t>xxxxxxxx</a:t>
            </a:r>
            <a:r>
              <a:rPr lang="pl-PL" sz="1400" dirty="0">
                <a:effectLst/>
                <a:latin typeface="Calibri" panose="020F0502020204030204" pitchFamily="34" charset="0"/>
                <a:ea typeface="Calibri" panose="020F0502020204030204" pitchFamily="34" charset="0"/>
                <a:cs typeface="Calibri" panose="020F0502020204030204" pitchFamily="34" charset="0"/>
              </a:rPr>
              <a:t>, dla której Sąd Rejonowy w …………., xxx Wydział Ksiąg Wieczystych prowadzi księgę wieczystą o numerze KW AA0A/00000000/0, o wartości szacunkowej udziału 1 200 000 złotych, uczestniczce Annie Nowak,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50000"/>
              </a:lnSpc>
              <a:spcAft>
                <a:spcPts val="800"/>
              </a:spcAft>
              <a:buFont typeface="Wingdings" panose="05000000000000000000" pitchFamily="2" charset="2"/>
              <a:buChar char=""/>
            </a:pPr>
            <a:r>
              <a:rPr lang="pl-PL" sz="1400" dirty="0">
                <a:effectLst/>
                <a:latin typeface="Calibri" panose="020F0502020204030204" pitchFamily="34" charset="0"/>
                <a:ea typeface="Calibri" panose="020F0502020204030204" pitchFamily="34" charset="0"/>
                <a:cs typeface="Calibri" panose="020F0502020204030204" pitchFamily="34" charset="0"/>
              </a:rPr>
              <a:t>bez spłat i dopłat na rzecz pozostałych uczestników postępowania,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50000"/>
              </a:lnSpc>
              <a:spcAft>
                <a:spcPts val="800"/>
              </a:spcAft>
              <a:buFont typeface="Wingdings" panose="05000000000000000000" pitchFamily="2" charset="2"/>
              <a:buChar char=""/>
            </a:pPr>
            <a:r>
              <a:rPr lang="pl-PL" sz="1400" dirty="0">
                <a:effectLst/>
                <a:latin typeface="Calibri" panose="020F0502020204030204" pitchFamily="34" charset="0"/>
                <a:ea typeface="Calibri" panose="020F0502020204030204" pitchFamily="34" charset="0"/>
                <a:cs typeface="Calibri" panose="020F0502020204030204" pitchFamily="34" charset="0"/>
              </a:rPr>
              <a:t>zasądzenie od Anny Nowak na rzecz uczestniczki Heleny Nowak kwoty 400 000 zł tytułem spłaty, płatnej w terminie 30 dni od dnia uprawomocnienia się postanowienia, wraz z odsetkami ustawowymi za opóźnienie w przypadku zwłoki w dokonaniu płatności,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50000"/>
              </a:lnSpc>
              <a:spcAft>
                <a:spcPts val="800"/>
              </a:spcAft>
              <a:buFont typeface="Wingdings" panose="05000000000000000000" pitchFamily="2" charset="2"/>
              <a:buChar char=""/>
            </a:pPr>
            <a:r>
              <a:rPr lang="pl-PL" sz="1400" dirty="0">
                <a:effectLst/>
                <a:latin typeface="Calibri" panose="020F0502020204030204" pitchFamily="34" charset="0"/>
                <a:ea typeface="Calibri" panose="020F0502020204030204" pitchFamily="34" charset="0"/>
                <a:cs typeface="Calibri" panose="020F0502020204030204" pitchFamily="34" charset="0"/>
              </a:rPr>
              <a:t>zasądzenie od Anny Nowak na rzecz uczestniczki Aleksandry Nowak kwoty 400 000 zł tytułem spłaty, płatnej w terminie 30 dni od dnia uprawomocnienia się postanowienia, wraz z odsetkami ustawowymi za opóźnienie w przypadku zwłoki w dokonaniu płatności,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9325868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5AB11BBB-670A-86E3-CEB3-3C0B40A5B5B4}"/>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71D7DF24-4C62-8036-AD9D-6BA9562CE7DA}"/>
              </a:ext>
            </a:extLst>
          </p:cNvPr>
          <p:cNvSpPr txBox="1"/>
          <p:nvPr/>
        </p:nvSpPr>
        <p:spPr>
          <a:xfrm>
            <a:off x="1331640" y="260648"/>
            <a:ext cx="7632848" cy="5562677"/>
          </a:xfrm>
          <a:prstGeom prst="rect">
            <a:avLst/>
          </a:prstGeom>
          <a:noFill/>
        </p:spPr>
        <p:txBody>
          <a:bodyPr wrap="square">
            <a:spAutoFit/>
          </a:bodyPr>
          <a:lstStyle/>
          <a:p>
            <a:pPr marL="342900" lvl="0" indent="-342900" algn="just" fontAlgn="base">
              <a:lnSpc>
                <a:spcPct val="150000"/>
              </a:lnSpc>
              <a:buFont typeface="Symbol" panose="05050102010706020507" pitchFamily="18" charset="2"/>
              <a:buChar char=""/>
            </a:pPr>
            <a:r>
              <a:rPr lang="pl-PL" sz="1400" dirty="0">
                <a:effectLst/>
                <a:latin typeface="Calibri" panose="020F0502020204030204" pitchFamily="34" charset="0"/>
                <a:ea typeface="Calibri" panose="020F0502020204030204" pitchFamily="34" charset="0"/>
                <a:cs typeface="Calibri" panose="020F0502020204030204" pitchFamily="34" charset="0"/>
              </a:rPr>
              <a:t>przyznanie </a:t>
            </a:r>
            <a:r>
              <a:rPr lang="pl-PL" sz="1400" dirty="0">
                <a:effectLst/>
                <a:latin typeface="Calibri" panose="020F0502020204030204" pitchFamily="34" charset="0"/>
                <a:ea typeface="Calibri" panose="020F0502020204030204" pitchFamily="34" charset="0"/>
                <a:cs typeface="Times New Roman" panose="02020603050405020304" pitchFamily="18" charset="0"/>
              </a:rPr>
              <a:t>udziału 1/2 części w prawie własności nieruchomości lokalu mieszkalnego nr .. położonego w …….. przy ul. ……………., dla którego Sąd Rejonowy w ………………..,  …. Wydział Ksiąg Wieczystych prowadzi księgę wieczystą o numerze KW: AA0A/0000000/0 wraz </a:t>
            </a:r>
            <a:br>
              <a:rPr lang="pl-PL" sz="1400" dirty="0">
                <a:effectLst/>
                <a:latin typeface="Calibri" panose="020F0502020204030204" pitchFamily="34" charset="0"/>
                <a:ea typeface="Calibri" panose="020F0502020204030204" pitchFamily="34" charset="0"/>
                <a:cs typeface="Times New Roman" panose="02020603050405020304" pitchFamily="18" charset="0"/>
              </a:rPr>
            </a:br>
            <a:r>
              <a:rPr lang="pl-PL" sz="1400" dirty="0">
                <a:effectLst/>
                <a:latin typeface="Calibri" panose="020F0502020204030204" pitchFamily="34" charset="0"/>
                <a:ea typeface="Calibri" panose="020F0502020204030204" pitchFamily="34" charset="0"/>
                <a:cs typeface="Times New Roman" panose="02020603050405020304" pitchFamily="18" charset="0"/>
              </a:rPr>
              <a:t>z przynależnym udziałem wynoszącym 3942/389868 części nieruchomości wspólnej, objętej księgą wieczystą nr AA1A/0001111/1 o wartości 600 000, uczestniczce Helenie Nowak, np. bez spłat i dopłat;</a:t>
            </a:r>
          </a:p>
          <a:p>
            <a:pPr marL="1143000" algn="just" fontAlgn="base">
              <a:lnSpc>
                <a:spcPct val="150000"/>
              </a:lnSpc>
            </a:pPr>
            <a:r>
              <a:rPr lang="pl-PL" sz="1400" dirty="0">
                <a:effectLst/>
                <a:latin typeface="Calibri" panose="020F0502020204030204" pitchFamily="34" charset="0"/>
                <a:ea typeface="Calibri" panose="020F0502020204030204" pitchFamily="34" charset="0"/>
                <a:cs typeface="Calibri" panose="020F0502020204030204" pitchFamily="34" charset="0"/>
              </a:rPr>
              <a:t>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50000"/>
              </a:lnSpc>
              <a:buFont typeface="Symbol" panose="05050102010706020507" pitchFamily="18" charset="2"/>
              <a:buChar char=""/>
            </a:pPr>
            <a:r>
              <a:rPr lang="pl-PL" sz="1400" dirty="0">
                <a:effectLst/>
                <a:latin typeface="Calibri" panose="020F0502020204030204" pitchFamily="34" charset="0"/>
                <a:ea typeface="Calibri" panose="020F0502020204030204" pitchFamily="34" charset="0"/>
                <a:cs typeface="Times New Roman" panose="02020603050405020304" pitchFamily="18" charset="0"/>
              </a:rPr>
              <a:t>przyznanie środków pieniężnych w łącznej kwocie 120 000 zł, zgromadzonych  na rachunkach bankowych wskazanych w punkcie …, uczestniczce Aleksandrze Nowak,</a:t>
            </a:r>
          </a:p>
          <a:p>
            <a:pPr marL="457200">
              <a:lnSpc>
                <a:spcPct val="107000"/>
              </a:lnSpc>
            </a:pPr>
            <a:r>
              <a:rPr lang="pl-PL" sz="1400" dirty="0">
                <a:effectLst/>
                <a:latin typeface="Calibri" panose="020F0502020204030204" pitchFamily="34" charset="0"/>
                <a:ea typeface="Calibri" panose="020F0502020204030204" pitchFamily="34" charset="0"/>
                <a:cs typeface="Times New Roman" panose="02020603050405020304" pitchFamily="18" charset="0"/>
              </a:rPr>
              <a:t> </a:t>
            </a:r>
          </a:p>
          <a:p>
            <a:pPr marL="1143000" algn="just" fontAlgn="base">
              <a:lnSpc>
                <a:spcPct val="150000"/>
              </a:lnSpc>
            </a:pPr>
            <a:r>
              <a:rPr lang="pl-PL" sz="14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fontAlgn="base">
              <a:lnSpc>
                <a:spcPct val="150000"/>
              </a:lnSpc>
              <a:spcAft>
                <a:spcPts val="800"/>
              </a:spcAft>
              <a:buFont typeface="Wingdings" panose="05000000000000000000" pitchFamily="2" charset="2"/>
              <a:buChar char=""/>
            </a:pPr>
            <a:r>
              <a:rPr lang="pl-PL" sz="1400" dirty="0">
                <a:effectLst/>
                <a:latin typeface="Calibri" panose="020F0502020204030204" pitchFamily="34" charset="0"/>
                <a:ea typeface="Calibri" panose="020F0502020204030204" pitchFamily="34" charset="0"/>
                <a:cs typeface="Calibri" panose="020F0502020204030204" pitchFamily="34" charset="0"/>
              </a:rPr>
              <a:t>zasądzenie od Aleksandry Nowak na rzecz uczestniczki Heleny Nowak kwotę 40 000 zł tytułem spłaty, płatnej w terminie 30 dni od dnia uprawomocnienia się postanowienia, wraz z odsetkami ustawowymi za opóźnienie w przypadku zwłoki w dokonaniu płatności,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50000"/>
              </a:lnSpc>
              <a:spcAft>
                <a:spcPts val="800"/>
              </a:spcAft>
              <a:buFont typeface="Wingdings" panose="05000000000000000000" pitchFamily="2" charset="2"/>
              <a:buChar char=""/>
            </a:pPr>
            <a:r>
              <a:rPr lang="pl-PL" sz="1400" dirty="0">
                <a:effectLst/>
                <a:latin typeface="Calibri" panose="020F0502020204030204" pitchFamily="34" charset="0"/>
                <a:ea typeface="Calibri" panose="020F0502020204030204" pitchFamily="34" charset="0"/>
                <a:cs typeface="Calibri" panose="020F0502020204030204" pitchFamily="34" charset="0"/>
              </a:rPr>
              <a:t>zasądzenie od Aleksandry Nowak na rzecz uczestniczki Anny Nowak kwotę 40 000 zł tytułem spłaty, płatnej w terminie 30 dni od dnia uprawomocnienia się postanowienia, wraz z odsetkami ustawowymi za opóźnienie w przypadku zwłoki w dokonaniu płatności,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6078346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3B1226F6-7249-380D-0B89-A1EFF6DF60F3}"/>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86325CBA-3CF2-0ED2-5D3B-D9C297BF357A}"/>
              </a:ext>
            </a:extLst>
          </p:cNvPr>
          <p:cNvSpPr txBox="1"/>
          <p:nvPr/>
        </p:nvSpPr>
        <p:spPr>
          <a:xfrm>
            <a:off x="1259632" y="188640"/>
            <a:ext cx="7776864" cy="6301662"/>
          </a:xfrm>
          <a:prstGeom prst="rect">
            <a:avLst/>
          </a:prstGeom>
          <a:noFill/>
        </p:spPr>
        <p:txBody>
          <a:bodyPr wrap="square">
            <a:spAutoFit/>
          </a:bodyPr>
          <a:lstStyle/>
          <a:p>
            <a:pPr marL="342900" lvl="0" indent="-342900" algn="just" fontAlgn="base">
              <a:lnSpc>
                <a:spcPct val="150000"/>
              </a:lnSpc>
              <a:buFont typeface="Wingdings" panose="05000000000000000000" pitchFamily="2" charset="2"/>
              <a:buChar char=""/>
            </a:pPr>
            <a:r>
              <a:rPr lang="pl-PL" sz="1400" dirty="0">
                <a:effectLst/>
                <a:latin typeface="Calibri" panose="020F0502020204030204" pitchFamily="34" charset="0"/>
                <a:ea typeface="Times New Roman" panose="02020603050405020304" pitchFamily="18" charset="0"/>
                <a:cs typeface="Times New Roman" panose="02020603050405020304" pitchFamily="18" charset="0"/>
              </a:rPr>
              <a:t>rozliczenie pokrytych przez uczestniczki Annę Nowak i Helenę Nowak długów spadkowych poprzez :</a:t>
            </a:r>
          </a:p>
          <a:p>
            <a:pPr marL="457200" algn="just" fontAlgn="base">
              <a:lnSpc>
                <a:spcPct val="150000"/>
              </a:lnSpc>
            </a:pPr>
            <a:r>
              <a:rPr lang="pl-PL" sz="14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fontAlgn="base">
              <a:lnSpc>
                <a:spcPct val="150000"/>
              </a:lnSpc>
              <a:buFont typeface="+mj-lt"/>
              <a:buAutoNum type="alphaLcParenR"/>
            </a:pPr>
            <a:r>
              <a:rPr lang="pl-PL" sz="1400" dirty="0">
                <a:effectLst/>
                <a:latin typeface="Calibri" panose="020F0502020204030204" pitchFamily="34" charset="0"/>
                <a:ea typeface="Calibri" panose="020F0502020204030204" pitchFamily="34" charset="0"/>
                <a:cs typeface="Times New Roman" panose="02020603050405020304" pitchFamily="18" charset="0"/>
              </a:rPr>
              <a:t>zasądzenie od uczestniczki Aleksandry Nowak na rzecz uczestniczki Heleny Nowak kwoty 10 000 zł, tytułem rozliczenia pokrytych przez uczestniczkę Helenę Nowak długów spadkowych, płatnej w terminie 30 dni </a:t>
            </a:r>
            <a:r>
              <a:rPr lang="pl-PL" sz="1400" dirty="0">
                <a:effectLst/>
                <a:latin typeface="Calibri" panose="020F0502020204030204" pitchFamily="34" charset="0"/>
                <a:ea typeface="Calibri" panose="020F0502020204030204" pitchFamily="34" charset="0"/>
                <a:cs typeface="Calibri" panose="020F0502020204030204" pitchFamily="34" charset="0"/>
              </a:rPr>
              <a:t>od dnia uprawomocnienia się postanowienia, wraz z odsetkami ustawowymi za opóźnienie w przypadku zwłoki w dokonaniu płatności,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50000"/>
              </a:lnSpc>
              <a:buFont typeface="+mj-lt"/>
              <a:buAutoNum type="alphaLcParenR"/>
            </a:pPr>
            <a:r>
              <a:rPr lang="pl-PL" sz="1400" dirty="0">
                <a:effectLst/>
                <a:latin typeface="Calibri" panose="020F0502020204030204" pitchFamily="34" charset="0"/>
                <a:ea typeface="Calibri" panose="020F0502020204030204" pitchFamily="34" charset="0"/>
                <a:cs typeface="Times New Roman" panose="02020603050405020304" pitchFamily="18" charset="0"/>
              </a:rPr>
              <a:t>zasądzenie od uczestniczki Aleksandry Nowak na rzecz uczestniczki Anny Nowak kwoty 6 667 zł, tytułem rozliczenia pokrytych przez uczestniczkę Annę Nowak długów spadkowych, płatnej w terminie 30 dni </a:t>
            </a:r>
            <a:r>
              <a:rPr lang="pl-PL" sz="1400" dirty="0">
                <a:effectLst/>
                <a:latin typeface="Calibri" panose="020F0502020204030204" pitchFamily="34" charset="0"/>
                <a:ea typeface="Calibri" panose="020F0502020204030204" pitchFamily="34" charset="0"/>
                <a:cs typeface="Calibri" panose="020F0502020204030204" pitchFamily="34" charset="0"/>
              </a:rPr>
              <a:t>od dnia uprawomocnienia się postanowienia, wraz z odsetkami ustawowymi za opóźnienie w przypadku zwłoki w dokonaniu płatności,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50000"/>
              </a:lnSpc>
              <a:buFont typeface="+mj-lt"/>
              <a:buAutoNum type="alphaLcParenR"/>
            </a:pPr>
            <a:r>
              <a:rPr lang="pl-PL" sz="1400" dirty="0">
                <a:effectLst/>
                <a:latin typeface="Calibri" panose="020F0502020204030204" pitchFamily="34" charset="0"/>
                <a:ea typeface="Calibri" panose="020F0502020204030204" pitchFamily="34" charset="0"/>
                <a:cs typeface="Times New Roman" panose="02020603050405020304" pitchFamily="18" charset="0"/>
              </a:rPr>
              <a:t>zasądzenie od uczestniczki Anny Nowak na rzecz uczestniczki Heleny Nowak kwoty 10 000 zł, tytułem rozliczenia pokrytych przez uczestniczkę Helenę Nowak długów spadkowych, płatnej w terminie 30 dni </a:t>
            </a:r>
            <a:r>
              <a:rPr lang="pl-PL" sz="1400" dirty="0">
                <a:effectLst/>
                <a:latin typeface="Calibri" panose="020F0502020204030204" pitchFamily="34" charset="0"/>
                <a:ea typeface="Calibri" panose="020F0502020204030204" pitchFamily="34" charset="0"/>
                <a:cs typeface="Calibri" panose="020F0502020204030204" pitchFamily="34" charset="0"/>
              </a:rPr>
              <a:t>od dnia uprawomocnienia się postanowienia, wraz z odsetkami ustawowymi za opóźnienie w przypadku zwłoki w dokonaniu płatności,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lnSpc>
                <a:spcPct val="150000"/>
              </a:lnSpc>
              <a:spcAft>
                <a:spcPts val="800"/>
              </a:spcAft>
              <a:buFont typeface="+mj-lt"/>
              <a:buAutoNum type="alphaLcParenR"/>
            </a:pPr>
            <a:r>
              <a:rPr lang="pl-PL" sz="1400" dirty="0">
                <a:effectLst/>
                <a:latin typeface="Calibri" panose="020F0502020204030204" pitchFamily="34" charset="0"/>
                <a:ea typeface="Calibri" panose="020F0502020204030204" pitchFamily="34" charset="0"/>
                <a:cs typeface="Times New Roman" panose="02020603050405020304" pitchFamily="18" charset="0"/>
              </a:rPr>
              <a:t>zasądzenie od uczestniczki Heleny Nowak na rzecz uczestniczki Anny Nowak kwoty 6 667 zł, tytułem rozliczenia pokrytych przez uczestniczkę Annę Nowak długów spadkowych, płatnej w terminie 30 dni </a:t>
            </a:r>
            <a:r>
              <a:rPr lang="pl-PL" sz="1400" dirty="0">
                <a:effectLst/>
                <a:latin typeface="Calibri" panose="020F0502020204030204" pitchFamily="34" charset="0"/>
                <a:ea typeface="Calibri" panose="020F0502020204030204" pitchFamily="34" charset="0"/>
                <a:cs typeface="Calibri" panose="020F0502020204030204" pitchFamily="34" charset="0"/>
              </a:rPr>
              <a:t>od dnia uprawomocnienia się postanowienia, wraz z odsetkami ustawowymi za opóźnienie w przypadku zwłoki w dokonaniu płatności,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400" dirty="0">
                <a:effectLst/>
                <a:latin typeface="Calibri" panose="020F0502020204030204" pitchFamily="34" charset="0"/>
                <a:ea typeface="Calibri" panose="020F0502020204030204" pitchFamily="34" charset="0"/>
                <a:cs typeface="Calibri" panose="020F0502020204030204" pitchFamily="34" charset="0"/>
              </a:rPr>
              <a:t>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6879313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8620CAE6-6F34-B733-16C5-67BDA44C322A}"/>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E35CCB82-5796-F81B-0F1D-663F0BCAA334}"/>
              </a:ext>
            </a:extLst>
          </p:cNvPr>
          <p:cNvSpPr txBox="1"/>
          <p:nvPr/>
        </p:nvSpPr>
        <p:spPr>
          <a:xfrm>
            <a:off x="1403648" y="908720"/>
            <a:ext cx="7560840" cy="4409540"/>
          </a:xfrm>
          <a:prstGeom prst="rect">
            <a:avLst/>
          </a:prstGeom>
          <a:noFill/>
        </p:spPr>
        <p:txBody>
          <a:bodyPr wrap="square">
            <a:spAutoFit/>
          </a:bodyPr>
          <a:lstStyle/>
          <a:p>
            <a:pPr algn="just" fontAlgn="base">
              <a:lnSpc>
                <a:spcPct val="150000"/>
              </a:lnSpc>
              <a:spcAft>
                <a:spcPts val="800"/>
              </a:spcAft>
            </a:pPr>
            <a:r>
              <a:rPr lang="pl-PL" sz="1800" b="1" dirty="0">
                <a:effectLst/>
                <a:latin typeface="Calibri" panose="020F0502020204030204" pitchFamily="34" charset="0"/>
                <a:ea typeface="Calibri" panose="020F0502020204030204" pitchFamily="34" charset="0"/>
                <a:cs typeface="Calibri" panose="020F0502020204030204" pitchFamily="34" charset="0"/>
              </a:rPr>
              <a:t>ewentualne potracenie (w trybie art. 448 k.c. – do wysokości wartości wierzytelności niższej):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685800" algn="just" fontAlgn="base">
              <a:lnSpc>
                <a:spcPct val="150000"/>
              </a:lnSpc>
              <a:spcAft>
                <a:spcPts val="600"/>
              </a:spcAft>
            </a:pPr>
            <a:r>
              <a:rPr lang="pl-PL"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dokonanie potrącenia wzajemnych roszczeń uczestniczki Anny Nowak i Heleny Nowak z tytułu wzajemnych spłat wskazanych w punkcie … podpunkt c) i d), a w konsekwencji – zasądzenie od uczestniczki Anny Nowak na rzecz uczestniczki Heleny Nowak kwoty 3 333 zł, </a:t>
            </a:r>
            <a:r>
              <a:rPr lang="pl-PL" sz="1800" dirty="0">
                <a:effectLst/>
                <a:latin typeface="Calibri" panose="020F0502020204030204" pitchFamily="34" charset="0"/>
                <a:ea typeface="Calibri" panose="020F0502020204030204" pitchFamily="34" charset="0"/>
                <a:cs typeface="Times New Roman" panose="02020603050405020304" pitchFamily="18" charset="0"/>
              </a:rPr>
              <a:t>płatnej w terminie 30 dni </a:t>
            </a:r>
            <a:r>
              <a:rPr lang="pl-PL" sz="1800" dirty="0">
                <a:effectLst/>
                <a:latin typeface="Calibri" panose="020F0502020204030204" pitchFamily="34" charset="0"/>
                <a:ea typeface="Calibri" panose="020F0502020204030204" pitchFamily="34" charset="0"/>
                <a:cs typeface="Calibri" panose="020F0502020204030204" pitchFamily="34" charset="0"/>
              </a:rPr>
              <a:t>od dnia uprawomocnienia się postanowienia, wraz z odsetkami ustawowymi za opóźnienie w przypadku zwłoki w dokonaniu płatności.</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432358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1B72A80D-C163-EEE9-1E3C-8866AEA07456}"/>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D0DEA691-461A-B8BF-F432-BE68BD0BB0BD}"/>
              </a:ext>
            </a:extLst>
          </p:cNvPr>
          <p:cNvSpPr txBox="1"/>
          <p:nvPr/>
        </p:nvSpPr>
        <p:spPr>
          <a:xfrm>
            <a:off x="1331640" y="357065"/>
            <a:ext cx="7488832" cy="5132815"/>
          </a:xfrm>
          <a:prstGeom prst="rect">
            <a:avLst/>
          </a:prstGeom>
          <a:noFill/>
        </p:spPr>
        <p:txBody>
          <a:bodyPr wrap="square">
            <a:spAutoFit/>
          </a:bodyPr>
          <a:lstStyle/>
          <a:p>
            <a:pPr algn="just" fontAlgn="base">
              <a:lnSpc>
                <a:spcPct val="150000"/>
              </a:lnSpc>
              <a:spcAft>
                <a:spcPts val="800"/>
              </a:spcAft>
            </a:pPr>
            <a:r>
              <a:rPr lang="pl-PL" sz="1800" b="1" dirty="0">
                <a:effectLst/>
                <a:latin typeface="Calibri" panose="020F0502020204030204" pitchFamily="34" charset="0"/>
                <a:ea typeface="Calibri" panose="020F0502020204030204" pitchFamily="34" charset="0"/>
                <a:cs typeface="Calibri" panose="020F0502020204030204" pitchFamily="34" charset="0"/>
              </a:rPr>
              <a:t>Rozliczenie darowizn i zapisów:</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 </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Czynność wyłącznie rachunkowa – nie powoduje obowiązku fizycznego zwrotu przedmiotu darowizny lub zapisu (art. 1042 k.c.)</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 </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ctr" fontAlgn="base">
              <a:lnSpc>
                <a:spcPct val="150000"/>
              </a:lnSpc>
              <a:spcAft>
                <a:spcPts val="800"/>
              </a:spcAft>
            </a:pPr>
            <a:r>
              <a:rPr lang="pl-PL" sz="1800" b="1" dirty="0">
                <a:effectLst/>
                <a:latin typeface="Calibri" panose="020F0502020204030204" pitchFamily="34" charset="0"/>
                <a:ea typeface="Calibri" panose="020F0502020204030204" pitchFamily="34" charset="0"/>
                <a:cs typeface="Calibri" panose="020F0502020204030204" pitchFamily="34" charset="0"/>
              </a:rPr>
              <a:t>Art. 1040 k.c. [Darowizna przewyższająca schedę]</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Jeżeli wartość darowizny lub zapisu windykacyjnego podlegających zaliczeniu przewyższa wartość schedy spadkowej, </a:t>
            </a:r>
            <a:r>
              <a:rPr lang="pl-PL" sz="1800" b="1" u="sng" dirty="0">
                <a:effectLst/>
                <a:latin typeface="Calibri" panose="020F0502020204030204" pitchFamily="34" charset="0"/>
                <a:ea typeface="Calibri" panose="020F0502020204030204" pitchFamily="34" charset="0"/>
                <a:cs typeface="Calibri" panose="020F0502020204030204" pitchFamily="34" charset="0"/>
              </a:rPr>
              <a:t>spadkobierca nie jest obowiązany do zwrotu nadwyżki</a:t>
            </a:r>
            <a:r>
              <a:rPr lang="pl-PL" sz="1800" dirty="0">
                <a:effectLst/>
                <a:latin typeface="Calibri" panose="020F0502020204030204" pitchFamily="34" charset="0"/>
                <a:ea typeface="Calibri" panose="020F0502020204030204" pitchFamily="34" charset="0"/>
                <a:cs typeface="Calibri" panose="020F0502020204030204" pitchFamily="34" charset="0"/>
              </a:rPr>
              <a:t>. W wypadku takim nie uwzględnia się przy dziale spadku ani darowizny lub zapisu windykacyjnego, ani spadkobiercy zobowiązanego do ich zaliczenia.</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2523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485097" y="476672"/>
            <a:ext cx="7335375" cy="5016758"/>
          </a:xfrm>
          <a:prstGeom prst="rect">
            <a:avLst/>
          </a:prstGeom>
        </p:spPr>
        <p:txBody>
          <a:bodyPr wrap="square">
            <a:spAutoFit/>
          </a:bodyPr>
          <a:lstStyle/>
          <a:p>
            <a:pPr algn="just">
              <a:lnSpc>
                <a:spcPct val="150000"/>
              </a:lnSpc>
              <a:spcAft>
                <a:spcPts val="800"/>
              </a:spcAft>
            </a:pPr>
            <a:r>
              <a:rPr lang="pl-PL" sz="24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Przepisy k.c. i k.p.c. dotyczące działu spadku:</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l-PL" sz="24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 k.c.: rozdział VIII – formalnie od art. 1035 k.c. do art. 1046 k.c., a tak naprawdę od art. 1037 k.c., 1070 i 1079 k.c. + przepisy z k.c. o zniesieniu współwłasności, tj. od art. 210 k.c. do art. 217 k.c.</a:t>
            </a:r>
          </a:p>
          <a:p>
            <a:pPr marL="342900" lvl="0" indent="-342900" algn="just">
              <a:lnSpc>
                <a:spcPct val="150000"/>
              </a:lnSpc>
              <a:buFont typeface="Symbol" panose="05050102010706020507" pitchFamily="18" charset="2"/>
              <a:buChar char=""/>
            </a:pP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pl-PL"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 k.p.c.: rozdział 9 – od art. 680 k.p.c. do art. 689 k.p.c. + art. 608 k.p.c. + przepisy dotyczące zniesienia współwłasności, tj. od art. 617 k.p.c. do art. 625 k.p.c. </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pl-PL" dirty="0">
              <a:latin typeface="Cambria" pitchFamily="18" charset="0"/>
              <a:ea typeface="Cambria" pitchFamily="18" charset="0"/>
            </a:endParaRPr>
          </a:p>
        </p:txBody>
      </p:sp>
      <p:sp>
        <p:nvSpPr>
          <p:cNvPr id="3" name="Symbol zastępczy stopki 2">
            <a:extLst>
              <a:ext uri="{FF2B5EF4-FFF2-40B4-BE49-F238E27FC236}">
                <a16:creationId xmlns:a16="http://schemas.microsoft.com/office/drawing/2014/main" id="{627743DA-8A33-47D9-9313-26CD2A071D3C}"/>
              </a:ext>
            </a:extLst>
          </p:cNvPr>
          <p:cNvSpPr>
            <a:spLocks noGrp="1"/>
          </p:cNvSpPr>
          <p:nvPr>
            <p:ph type="ftr" sz="quarter" idx="11"/>
          </p:nvPr>
        </p:nvSpPr>
        <p:spPr/>
        <p:txBody>
          <a:bodyPr/>
          <a:lstStyle/>
          <a:p>
            <a:r>
              <a:rPr lang="pl-PL"/>
              <a:t>kontakt@adwokat-cichocka.pl</a:t>
            </a:r>
          </a:p>
        </p:txBody>
      </p:sp>
    </p:spTree>
    <p:extLst>
      <p:ext uri="{BB962C8B-B14F-4D97-AF65-F5344CB8AC3E}">
        <p14:creationId xmlns:p14="http://schemas.microsoft.com/office/powerpoint/2010/main" val="248269499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3540BC79-D3F8-6F5B-3582-BD42D3DB25B8}"/>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B8BAC827-8F35-B61D-611B-DA75B311B544}"/>
              </a:ext>
            </a:extLst>
          </p:cNvPr>
          <p:cNvSpPr txBox="1"/>
          <p:nvPr/>
        </p:nvSpPr>
        <p:spPr>
          <a:xfrm>
            <a:off x="1331640" y="116632"/>
            <a:ext cx="7632848" cy="6168612"/>
          </a:xfrm>
          <a:prstGeom prst="rect">
            <a:avLst/>
          </a:prstGeom>
          <a:noFill/>
        </p:spPr>
        <p:txBody>
          <a:bodyPr wrap="square">
            <a:spAutoFit/>
          </a:bodyPr>
          <a:lstStyle/>
          <a:p>
            <a:pPr algn="just" fontAlgn="base">
              <a:lnSpc>
                <a:spcPct val="150000"/>
              </a:lnSpc>
              <a:spcAft>
                <a:spcPts val="800"/>
              </a:spcAft>
            </a:pPr>
            <a:r>
              <a:rPr lang="pl-PL" sz="1600" b="1"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
              </a:rPr>
              <a:t>Wyrok Sądu Najwyższego - Izba Cywilna z dnia 2 marca 2005 r., III CK 28/05</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600" dirty="0">
                <a:effectLst/>
                <a:latin typeface="Calibri" panose="020F0502020204030204" pitchFamily="34" charset="0"/>
                <a:ea typeface="Calibri" panose="020F0502020204030204" pitchFamily="34" charset="0"/>
                <a:cs typeface="Calibri" panose="020F0502020204030204" pitchFamily="34" charset="0"/>
              </a:rPr>
              <a:t> </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600" dirty="0">
                <a:effectLst/>
                <a:latin typeface="Calibri" panose="020F0502020204030204" pitchFamily="34" charset="0"/>
                <a:ea typeface="Calibri" panose="020F0502020204030204" pitchFamily="34" charset="0"/>
                <a:cs typeface="Calibri" panose="020F0502020204030204" pitchFamily="34" charset="0"/>
              </a:rPr>
              <a:t>1. Jeżeli spadkobierca otrzymał od spadkodawcy darowiznę, której wartość była wyższa niż wartość schedy spadkowej, </a:t>
            </a:r>
            <a:r>
              <a:rPr lang="pl-PL" sz="1600" b="1" dirty="0">
                <a:effectLst/>
                <a:latin typeface="Calibri" panose="020F0502020204030204" pitchFamily="34" charset="0"/>
                <a:ea typeface="Calibri" panose="020F0502020204030204" pitchFamily="34" charset="0"/>
                <a:cs typeface="Calibri" panose="020F0502020204030204" pitchFamily="34" charset="0"/>
              </a:rPr>
              <a:t>nie jest zobowiązany do zwrotu nadwyżki, jednocześnie jednak nie jest w związku z powyższym upoważniony do dochodzenia udziału przy dziale spadku</a:t>
            </a:r>
            <a:r>
              <a:rPr lang="pl-PL" sz="1600" dirty="0">
                <a:effectLst/>
                <a:latin typeface="Calibri" panose="020F0502020204030204" pitchFamily="34" charset="0"/>
                <a:ea typeface="Calibri" panose="020F0502020204030204" pitchFamily="34" charset="0"/>
                <a:cs typeface="Calibri" panose="020F0502020204030204" pitchFamily="34" charset="0"/>
              </a:rPr>
              <a:t>. Do oszacowania darowizny przyjmuje się jej wartość z chwili działu spadku zgodnie z przepisami KC oraz względami sprawiedliwości. 2. Artykuł 351 KPC - jak wynika z jego brzmienia i umiejscowienia w kodeksie - odnosi się bezpośrednio jedynie do orzeczeń wydawanych w postępowaniu procesowym, natomiast w postępowaniu nieprocesowym, a więc również w postępowaniu o dział spadku, może być stosowany tylko odpowiednio (art. 13 § 2 KPC). Odpowiednie stosowanie wchodziłoby w grę, gdyby art. 351 KPC mógł spełniać tę samą funkcję co w procesie. W sytuacji </a:t>
            </a:r>
            <a:r>
              <a:rPr lang="pl-PL" sz="1600" dirty="0" err="1">
                <a:effectLst/>
                <a:latin typeface="Calibri" panose="020F0502020204030204" pitchFamily="34" charset="0"/>
                <a:ea typeface="Calibri" panose="020F0502020204030204" pitchFamily="34" charset="0"/>
                <a:cs typeface="Calibri" panose="020F0502020204030204" pitchFamily="34" charset="0"/>
              </a:rPr>
              <a:t>nieorzeczenia</a:t>
            </a:r>
            <a:r>
              <a:rPr lang="pl-PL" sz="1600" dirty="0">
                <a:effectLst/>
                <a:latin typeface="Calibri" panose="020F0502020204030204" pitchFamily="34" charset="0"/>
                <a:ea typeface="Calibri" panose="020F0502020204030204" pitchFamily="34" charset="0"/>
                <a:cs typeface="Calibri" panose="020F0502020204030204" pitchFamily="34" charset="0"/>
              </a:rPr>
              <a:t> o roszczeniach z tytułu posiadania rzeczy spadkowych i pobierania z nich pożytków w postępowaniu działowym o takiej odpowiedniości nie można jednak mówić, zarówno z uwagi na charakter art. 351 KPC, jak i na treść art. 618 § 3 KPC, mającego zastosowanie do postępowania w sprawach o dział spadku z mocy art. 688 KPC.</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2908349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C033F639-40C5-0F74-7E66-23878289EA21}"/>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64139732-4EC1-0F79-390E-86280D8A23D7}"/>
              </a:ext>
            </a:extLst>
          </p:cNvPr>
          <p:cNvSpPr txBox="1"/>
          <p:nvPr/>
        </p:nvSpPr>
        <p:spPr>
          <a:xfrm>
            <a:off x="1403648" y="-17503"/>
            <a:ext cx="7488832" cy="5445722"/>
          </a:xfrm>
          <a:prstGeom prst="rect">
            <a:avLst/>
          </a:prstGeom>
          <a:noFill/>
        </p:spPr>
        <p:txBody>
          <a:bodyPr wrap="square">
            <a:spAutoFit/>
          </a:bodyPr>
          <a:lstStyle/>
          <a:p>
            <a:pPr algn="ctr" fontAlgn="base">
              <a:lnSpc>
                <a:spcPct val="150000"/>
              </a:lnSpc>
              <a:spcAft>
                <a:spcPts val="800"/>
              </a:spcAft>
            </a:pPr>
            <a:endParaRPr lang="pl-PL" sz="1800" b="1" dirty="0">
              <a:effectLst/>
              <a:latin typeface="Calibri" panose="020F0502020204030204" pitchFamily="34" charset="0"/>
              <a:ea typeface="Calibri" panose="020F0502020204030204" pitchFamily="34" charset="0"/>
              <a:cs typeface="Calibri" panose="020F0502020204030204" pitchFamily="34" charset="0"/>
            </a:endParaRPr>
          </a:p>
          <a:p>
            <a:pPr algn="ctr" fontAlgn="base">
              <a:lnSpc>
                <a:spcPct val="150000"/>
              </a:lnSpc>
              <a:spcAft>
                <a:spcPts val="800"/>
              </a:spcAft>
            </a:pPr>
            <a:endParaRPr lang="pl-PL" b="1" dirty="0">
              <a:latin typeface="Calibri" panose="020F0502020204030204" pitchFamily="34" charset="0"/>
              <a:ea typeface="Calibri" panose="020F0502020204030204" pitchFamily="34" charset="0"/>
              <a:cs typeface="Calibri" panose="020F0502020204030204" pitchFamily="34" charset="0"/>
            </a:endParaRPr>
          </a:p>
          <a:p>
            <a:pPr algn="ctr" fontAlgn="base">
              <a:lnSpc>
                <a:spcPct val="150000"/>
              </a:lnSpc>
              <a:spcAft>
                <a:spcPts val="800"/>
              </a:spcAft>
            </a:pPr>
            <a:r>
              <a:rPr lang="pl-PL" sz="1800" b="1" dirty="0">
                <a:effectLst/>
                <a:latin typeface="Calibri" panose="020F0502020204030204" pitchFamily="34" charset="0"/>
                <a:ea typeface="Calibri" panose="020F0502020204030204" pitchFamily="34" charset="0"/>
                <a:cs typeface="Calibri" panose="020F0502020204030204" pitchFamily="34" charset="0"/>
              </a:rPr>
              <a:t>Art. 1042 k.c. [Sposób zaliczenia]</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 1. Zaliczenie na schedę spadkową przeprowadza się w ten sposób, że </a:t>
            </a:r>
            <a:r>
              <a:rPr lang="pl-PL" sz="1800" b="1" dirty="0">
                <a:effectLst/>
                <a:latin typeface="Calibri" panose="020F0502020204030204" pitchFamily="34" charset="0"/>
                <a:ea typeface="Calibri" panose="020F0502020204030204" pitchFamily="34" charset="0"/>
                <a:cs typeface="Calibri" panose="020F0502020204030204" pitchFamily="34" charset="0"/>
              </a:rPr>
              <a:t>wartość darowizn lub zapisów windykacyjnych podlegających zaliczeniu dolicza się do spadku lub do części spadku, która ulega podziałowi między spadkobierców obowiązanych wzajemnie do zaliczenia, po czym oblicza się schedę spadkową każdego z tych spadkobierców, a następnie każdemu z nich zalicza się na poczet jego schedy wartość darowizny lub zapisu windykacyjnego podlegającej zaliczeniu</a:t>
            </a:r>
            <a:r>
              <a:rPr lang="pl-PL" sz="1800" dirty="0">
                <a:effectLst/>
                <a:latin typeface="Calibri" panose="020F0502020204030204" pitchFamily="34" charset="0"/>
                <a:ea typeface="Calibri" panose="020F0502020204030204" pitchFamily="34" charset="0"/>
                <a:cs typeface="Calibri" panose="020F0502020204030204" pitchFamily="34" charset="0"/>
              </a:rPr>
              <a:t>.</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 3. Przy zaliczaniu na schedę spadkową </a:t>
            </a:r>
            <a:r>
              <a:rPr lang="pl-PL" sz="1800" b="1" u="sng" dirty="0">
                <a:effectLst/>
                <a:latin typeface="Calibri" panose="020F0502020204030204" pitchFamily="34" charset="0"/>
                <a:ea typeface="Calibri" panose="020F0502020204030204" pitchFamily="34" charset="0"/>
                <a:cs typeface="Calibri" panose="020F0502020204030204" pitchFamily="34" charset="0"/>
              </a:rPr>
              <a:t>nie uwzględnia się</a:t>
            </a:r>
            <a:r>
              <a:rPr lang="pl-PL" sz="1800" dirty="0">
                <a:effectLst/>
                <a:latin typeface="Calibri" panose="020F0502020204030204" pitchFamily="34" charset="0"/>
                <a:ea typeface="Calibri" panose="020F0502020204030204" pitchFamily="34" charset="0"/>
                <a:cs typeface="Calibri" panose="020F0502020204030204" pitchFamily="34" charset="0"/>
              </a:rPr>
              <a:t> pożytków przedmiotu darowizny lub zapisu windykacyjnego.</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1721613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98DB9BE7-9150-CF6F-4E2D-FC3B51E65286}"/>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1E2B5D97-2798-59FC-8C86-AF9044EE915F}"/>
              </a:ext>
            </a:extLst>
          </p:cNvPr>
          <p:cNvSpPr txBox="1"/>
          <p:nvPr/>
        </p:nvSpPr>
        <p:spPr>
          <a:xfrm>
            <a:off x="1403648" y="404663"/>
            <a:ext cx="7560840" cy="5434758"/>
          </a:xfrm>
          <a:prstGeom prst="rect">
            <a:avLst/>
          </a:prstGeom>
          <a:noFill/>
        </p:spPr>
        <p:txBody>
          <a:bodyPr wrap="square">
            <a:spAutoFit/>
          </a:bodyPr>
          <a:lstStyle/>
          <a:p>
            <a:pPr algn="just" fontAlgn="base">
              <a:lnSpc>
                <a:spcPct val="150000"/>
              </a:lnSpc>
              <a:spcAft>
                <a:spcPts val="800"/>
              </a:spcAft>
            </a:pPr>
            <a:r>
              <a:rPr lang="pl-PL" sz="1400" b="1" dirty="0">
                <a:effectLst/>
                <a:latin typeface="Calibri" panose="020F0502020204030204" pitchFamily="34" charset="0"/>
                <a:ea typeface="Calibri" panose="020F0502020204030204" pitchFamily="34" charset="0"/>
                <a:cs typeface="Calibri" panose="020F0502020204030204" pitchFamily="34" charset="0"/>
              </a:rPr>
              <a:t>Jak wyjaśnił Sąd Najwyższy w postanowieniu z dnia 19 listopada 2004 roku (II CK 155/14, L.), według </a:t>
            </a:r>
            <a:r>
              <a:rPr lang="pl-PL" sz="1400" b="1"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 tooltip="Ustawa z dnia 23 kwietnia 1964 r. - Kodeks cywilny - Dz. U. z 1964 r. Nr 16, poz. 93 (art. 1042;art. 1042 § 1)"/>
              </a:rPr>
              <a:t>art. 1042 § 1 k.c.</a:t>
            </a:r>
            <a:r>
              <a:rPr lang="pl-PL" sz="1400" b="1" dirty="0">
                <a:effectLst/>
                <a:latin typeface="Calibri" panose="020F0502020204030204" pitchFamily="34" charset="0"/>
                <a:ea typeface="Calibri" panose="020F0502020204030204" pitchFamily="34" charset="0"/>
                <a:cs typeface="Calibri" panose="020F0502020204030204" pitchFamily="34" charset="0"/>
              </a:rPr>
              <a:t> </a:t>
            </a:r>
            <a:r>
              <a:rPr lang="pl-PL" sz="1400" b="1" u="sng" dirty="0">
                <a:effectLst/>
                <a:latin typeface="Calibri" panose="020F0502020204030204" pitchFamily="34" charset="0"/>
                <a:ea typeface="Calibri" panose="020F0502020204030204" pitchFamily="34" charset="0"/>
                <a:cs typeface="Calibri" panose="020F0502020204030204" pitchFamily="34" charset="0"/>
              </a:rPr>
              <a:t>zaliczenie na schedę polega na doliczeniu do spadku wartości darowizn podlegających zaliczeniu i jest to pierwsza czynność arytmetyczna po ustaleniu wartości spadku podlegającego podziałowi</a:t>
            </a:r>
            <a:r>
              <a:rPr lang="pl-PL" sz="1400" b="1" dirty="0">
                <a:effectLst/>
                <a:latin typeface="Calibri" panose="020F0502020204030204" pitchFamily="34" charset="0"/>
                <a:ea typeface="Calibri" panose="020F0502020204030204" pitchFamily="34" charset="0"/>
                <a:cs typeface="Calibri" panose="020F0502020204030204" pitchFamily="34" charset="0"/>
              </a:rPr>
              <a:t>. </a:t>
            </a:r>
            <a:r>
              <a:rPr lang="pl-PL" sz="1400" b="1" u="sng" dirty="0">
                <a:effectLst/>
                <a:latin typeface="Calibri" panose="020F0502020204030204" pitchFamily="34" charset="0"/>
                <a:ea typeface="Calibri" panose="020F0502020204030204" pitchFamily="34" charset="0"/>
                <a:cs typeface="Calibri" panose="020F0502020204030204" pitchFamily="34" charset="0"/>
              </a:rPr>
              <a:t>Drugą czynność stanowi podział uzyskanej sumy między spadkobierców, stosownie do udziału w spadku wyrażonego ułamkowo </a:t>
            </a:r>
            <a:r>
              <a:rPr lang="pl-PL" sz="1400" b="1" dirty="0">
                <a:effectLst/>
                <a:latin typeface="Calibri" panose="020F0502020204030204" pitchFamily="34" charset="0"/>
                <a:ea typeface="Calibri" panose="020F0502020204030204" pitchFamily="34" charset="0"/>
                <a:cs typeface="Calibri" panose="020F0502020204030204" pitchFamily="34" charset="0"/>
              </a:rPr>
              <a:t>(obliczanie schedy spadkowej każdego spadkobiercy). </a:t>
            </a:r>
            <a:r>
              <a:rPr lang="pl-PL" sz="1400" b="1" u="sng" dirty="0">
                <a:effectLst/>
                <a:latin typeface="Calibri" panose="020F0502020204030204" pitchFamily="34" charset="0"/>
                <a:ea typeface="Calibri" panose="020F0502020204030204" pitchFamily="34" charset="0"/>
                <a:cs typeface="Calibri" panose="020F0502020204030204" pitchFamily="34" charset="0"/>
              </a:rPr>
              <a:t>Trzecią czynnością jest zaliczanie darowizn czyli odjęcie od schedy wartości darowizny podlegającej zaliczeniu</a:t>
            </a:r>
            <a:r>
              <a:rPr lang="pl-PL" sz="1400" b="1" dirty="0">
                <a:effectLst/>
                <a:latin typeface="Calibri" panose="020F0502020204030204" pitchFamily="34" charset="0"/>
                <a:ea typeface="Calibri" panose="020F0502020204030204" pitchFamily="34" charset="0"/>
                <a:cs typeface="Calibri" panose="020F0502020204030204" pitchFamily="34" charset="0"/>
              </a:rPr>
              <a:t>. </a:t>
            </a:r>
            <a:r>
              <a:rPr lang="pl-PL" sz="1400" b="1" i="1" dirty="0">
                <a:effectLst/>
                <a:latin typeface="Calibri" panose="020F0502020204030204" pitchFamily="34" charset="0"/>
                <a:ea typeface="Calibri" panose="020F0502020204030204" pitchFamily="34" charset="0"/>
                <a:cs typeface="Calibri" panose="020F0502020204030204" pitchFamily="34" charset="0"/>
              </a:rPr>
              <a:t>Wynik dodatni </a:t>
            </a:r>
            <a:r>
              <a:rPr lang="pl-PL" sz="1400" b="1" dirty="0">
                <a:effectLst/>
                <a:latin typeface="Calibri" panose="020F0502020204030204" pitchFamily="34" charset="0"/>
                <a:ea typeface="Calibri" panose="020F0502020204030204" pitchFamily="34" charset="0"/>
                <a:cs typeface="Calibri" panose="020F0502020204030204" pitchFamily="34" charset="0"/>
              </a:rPr>
              <a:t>oznacza konieczność spłaty przez spadkobiercę otrzymującego spadek w naturze. </a:t>
            </a:r>
            <a:r>
              <a:rPr lang="pl-PL" sz="1400" b="1" i="1" dirty="0">
                <a:effectLst/>
                <a:latin typeface="Calibri" panose="020F0502020204030204" pitchFamily="34" charset="0"/>
                <a:ea typeface="Calibri" panose="020F0502020204030204" pitchFamily="34" charset="0"/>
                <a:cs typeface="Calibri" panose="020F0502020204030204" pitchFamily="34" charset="0"/>
              </a:rPr>
              <a:t>Ujemny wynik </a:t>
            </a:r>
            <a:r>
              <a:rPr lang="pl-PL" sz="1400" b="1" dirty="0">
                <a:effectLst/>
                <a:latin typeface="Calibri" panose="020F0502020204030204" pitchFamily="34" charset="0"/>
                <a:ea typeface="Calibri" panose="020F0502020204030204" pitchFamily="34" charset="0"/>
                <a:cs typeface="Calibri" panose="020F0502020204030204" pitchFamily="34" charset="0"/>
              </a:rPr>
              <a:t>odejmowania oznacza, że spadkobierca uzyskał więcej niż przypadałoby mu, gdyby spadkodawca nie dokonał darowizny i tę część majątku zachował w postaci niezmienionej aż do otwarcia spadku; ale zgodnie z </a:t>
            </a:r>
            <a:r>
              <a:rPr lang="pl-PL" sz="1400" b="1"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 tooltip="Ustawa z dnia 23 kwietnia 1964 r. - Kodeks cywilny - Dz. U. z 1964 r. Nr 16, poz. 93 (art. 1040)"/>
              </a:rPr>
              <a:t>art. 1040 k.c.</a:t>
            </a:r>
            <a:r>
              <a:rPr lang="pl-PL" sz="1400" b="1" dirty="0">
                <a:effectLst/>
                <a:latin typeface="Calibri" panose="020F0502020204030204" pitchFamily="34" charset="0"/>
                <a:ea typeface="Calibri" panose="020F0502020204030204" pitchFamily="34" charset="0"/>
                <a:cs typeface="Calibri" panose="020F0502020204030204" pitchFamily="34" charset="0"/>
              </a:rPr>
              <a:t> nadwyżki nie zwraca. Odmienny sposób zaliczania darowizny jako sprzeczny z </a:t>
            </a:r>
            <a:r>
              <a:rPr lang="pl-PL" sz="1400" b="1"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 tooltip="Ustawa z dnia 23 kwietnia 1964 r. - Kodeks cywilny - Dz. U. z 1964 r. Nr 16, poz. 93 (art. 1042;art. 1042 § 1)"/>
              </a:rPr>
              <a:t>art. 1042 § 1 k.c.</a:t>
            </a:r>
            <a:r>
              <a:rPr lang="pl-PL" sz="1400" b="1" dirty="0">
                <a:effectLst/>
                <a:latin typeface="Calibri" panose="020F0502020204030204" pitchFamily="34" charset="0"/>
                <a:ea typeface="Calibri" panose="020F0502020204030204" pitchFamily="34" charset="0"/>
                <a:cs typeface="Calibri" panose="020F0502020204030204" pitchFamily="34" charset="0"/>
              </a:rPr>
              <a:t> nie ma podstaw. Podkreślenia wymaga ponadto, że na podstawie </a:t>
            </a:r>
            <a:r>
              <a:rPr lang="pl-PL" sz="1400" b="1"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 tooltip="Ustawa z dnia 23 kwietnia 1964 r. - Kodeks cywilny - Dz. U. z 1964 r. Nr 16, poz. 93 (art. 1042;art. 1042 § 2)"/>
              </a:rPr>
              <a:t>art. 1042 § 2 k.c.</a:t>
            </a:r>
            <a:r>
              <a:rPr lang="pl-PL" sz="1400" b="1" dirty="0">
                <a:effectLst/>
                <a:latin typeface="Calibri" panose="020F0502020204030204" pitchFamily="34" charset="0"/>
                <a:ea typeface="Calibri" panose="020F0502020204030204" pitchFamily="34" charset="0"/>
                <a:cs typeface="Calibri" panose="020F0502020204030204" pitchFamily="34" charset="0"/>
              </a:rPr>
              <a:t> wartość przedmiotu darowizny oblicza się według stanu z chwili jej dokonania, a według cen z chwili działu spadku. Przyjęcie jakiejkolwiek innej daty ustalenia wartości przedmiotu darowizny narusza powyższy przepis.</a:t>
            </a:r>
          </a:p>
          <a:p>
            <a:pPr algn="just" fontAlgn="base">
              <a:lnSpc>
                <a:spcPct val="150000"/>
              </a:lnSpc>
              <a:spcAft>
                <a:spcPts val="800"/>
              </a:spcAft>
            </a:pPr>
            <a:endParaRPr lang="pl-PL" sz="1400" b="1" dirty="0">
              <a:latin typeface="Calibri" panose="020F0502020204030204" pitchFamily="34" charset="0"/>
              <a:ea typeface="Calibri" panose="020F0502020204030204" pitchFamily="34" charset="0"/>
              <a:cs typeface="Calibri" panose="020F0502020204030204" pitchFamily="34" charset="0"/>
            </a:endParaRPr>
          </a:p>
          <a:p>
            <a:pPr algn="just" fontAlgn="base">
              <a:lnSpc>
                <a:spcPct val="150000"/>
              </a:lnSpc>
              <a:spcAft>
                <a:spcPts val="800"/>
              </a:spcAft>
            </a:pPr>
            <a:r>
              <a:rPr lang="pl-PL" sz="1400" b="1" dirty="0">
                <a:effectLst/>
                <a:latin typeface="Calibri" panose="020F0502020204030204" pitchFamily="34" charset="0"/>
                <a:ea typeface="Calibri" panose="020F0502020204030204" pitchFamily="34" charset="0"/>
                <a:cs typeface="Calibri" panose="020F0502020204030204" pitchFamily="34" charset="0"/>
              </a:rPr>
              <a:t>(postanowienie SN z dnia 16 kwietnia 2000 roku, II CKN 892/98, L.)</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7419363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1308B7CE-AC08-BFD4-A3F9-C6BF0DC82554}"/>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28579AA7-9094-C8C5-8C69-836FBBED98DE}"/>
              </a:ext>
            </a:extLst>
          </p:cNvPr>
          <p:cNvSpPr txBox="1"/>
          <p:nvPr/>
        </p:nvSpPr>
        <p:spPr>
          <a:xfrm>
            <a:off x="1403648" y="260648"/>
            <a:ext cx="7560840" cy="5650906"/>
          </a:xfrm>
          <a:prstGeom prst="rect">
            <a:avLst/>
          </a:prstGeom>
          <a:noFill/>
        </p:spPr>
        <p:txBody>
          <a:bodyPr wrap="square">
            <a:spAutoFit/>
          </a:bodyPr>
          <a:lstStyle/>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(Wartość aktywów spadku + wartość darowizn + wartość zapisów) : ułamki zwykłe wyrażające udziały spadkowe spadkobierców = scheda spadkowa każdego spadkobiercy</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 </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Scheda przypadająca na danego spadkobiercę – wartość darowizny/zapisu  </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 </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Wynik dodatni = kwota należna spadkobiercy w ramach działu spadku</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 </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Wynik ujemny = spadkobiercy nie należy się nic w ramach działu spadku (wartość darowizny/zapisu była wyższa, niż wartość udziału w spadku), dział następuje między pozostałymi spadkobiercami (obdarowany lub zapisobierca nie ma obowiązku rozliczania się z nadwyżki – art. 1040 zdanie 1 k.c.)</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101539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069C79A7-0E85-550D-6CED-178DE9D3D4B2}"/>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6BA164B8-77F3-A76C-9B5B-293BFDBD6BC9}"/>
              </a:ext>
            </a:extLst>
          </p:cNvPr>
          <p:cNvSpPr txBox="1"/>
          <p:nvPr/>
        </p:nvSpPr>
        <p:spPr>
          <a:xfrm>
            <a:off x="1403648" y="764762"/>
            <a:ext cx="7416824" cy="4507003"/>
          </a:xfrm>
          <a:prstGeom prst="rect">
            <a:avLst/>
          </a:prstGeom>
          <a:noFill/>
        </p:spPr>
        <p:txBody>
          <a:bodyPr wrap="square">
            <a:spAutoFit/>
          </a:bodyPr>
          <a:lstStyle/>
          <a:p>
            <a:pPr algn="just" fontAlgn="base">
              <a:lnSpc>
                <a:spcPct val="150000"/>
              </a:lnSpc>
              <a:spcAft>
                <a:spcPts val="800"/>
              </a:spcAft>
            </a:pPr>
            <a:r>
              <a:rPr lang="pl-PL" sz="1800" b="1" dirty="0">
                <a:effectLst/>
                <a:latin typeface="Calibri" panose="020F0502020204030204" pitchFamily="34" charset="0"/>
                <a:ea typeface="Calibri" panose="020F0502020204030204" pitchFamily="34" charset="0"/>
                <a:cs typeface="Calibri" panose="020F0502020204030204" pitchFamily="34" charset="0"/>
              </a:rPr>
              <a:t>Wariant I:</a:t>
            </a:r>
            <a:endParaRPr lang="pl-PL" sz="1600" b="1"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Mamy dwoje spadkobierców</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Jeden nie dostał za życia spadkodawcy nic</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Drugi dostał w darowiźnie mieszkanie o aktualnej wartości około 700 000 zł </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Wartość aktywów spadku to 500 000 zł</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500 000 + 700 000 = 1 200 000 zł</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1 200 000 zł / 2 (2 spadkobierców) = 600 000 zł (tyle każdemu należy się ze spadku)</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600 000 – 700 000 zł = - 100 000 zł (spłata nie należy się obdarowanemu)</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0190802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7A5B79DB-669A-ED7A-FB3E-1209B37986F4}"/>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AE1FAEAF-999D-558A-6837-007E8F8319DB}"/>
              </a:ext>
            </a:extLst>
          </p:cNvPr>
          <p:cNvSpPr txBox="1"/>
          <p:nvPr/>
        </p:nvSpPr>
        <p:spPr>
          <a:xfrm>
            <a:off x="1403648" y="972512"/>
            <a:ext cx="7200800" cy="4507003"/>
          </a:xfrm>
          <a:prstGeom prst="rect">
            <a:avLst/>
          </a:prstGeom>
          <a:noFill/>
        </p:spPr>
        <p:txBody>
          <a:bodyPr wrap="square">
            <a:spAutoFit/>
          </a:bodyPr>
          <a:lstStyle/>
          <a:p>
            <a:pPr algn="just" fontAlgn="base">
              <a:lnSpc>
                <a:spcPct val="150000"/>
              </a:lnSpc>
              <a:spcAft>
                <a:spcPts val="800"/>
              </a:spcAft>
            </a:pPr>
            <a:r>
              <a:rPr lang="pl-PL" sz="1800" b="1" dirty="0">
                <a:effectLst/>
                <a:latin typeface="Calibri" panose="020F0502020204030204" pitchFamily="34" charset="0"/>
                <a:ea typeface="Calibri" panose="020F0502020204030204" pitchFamily="34" charset="0"/>
                <a:cs typeface="Calibri" panose="020F0502020204030204" pitchFamily="34" charset="0"/>
              </a:rPr>
              <a:t>Wariant II:</a:t>
            </a:r>
            <a:endParaRPr lang="pl-PL" sz="1600" b="1"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Mamy dwoje spadkobierców</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Jeden nie dostał za życia spadkodawcy nic</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Drugi dostał w darowiźnie mieszkanie o aktualnej wartości około 700 000 zł </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Wartość aktywów spadku to 1 000 000 zł</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1 000 000 zł + 700 000 zł = 1 700 000 zł</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1 700 000 zł / 2 = 850 000 zł</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850 000 zł – 700 000 zł = 150 000 zł (spłata, która należy się obdarowanemu)</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8979820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AE021363-3DAD-033A-DA8B-216741782E33}"/>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F25617EB-C1BD-C199-51A4-4603FC0F96AE}"/>
              </a:ext>
            </a:extLst>
          </p:cNvPr>
          <p:cNvSpPr txBox="1"/>
          <p:nvPr/>
        </p:nvSpPr>
        <p:spPr>
          <a:xfrm>
            <a:off x="1547664" y="381474"/>
            <a:ext cx="6696744" cy="4739759"/>
          </a:xfrm>
          <a:prstGeom prst="rect">
            <a:avLst/>
          </a:prstGeom>
          <a:noFill/>
        </p:spPr>
        <p:txBody>
          <a:bodyPr wrap="square">
            <a:spAutoFit/>
          </a:bodyPr>
          <a:lstStyle/>
          <a:p>
            <a:endParaRPr lang="pl-PL" sz="1800" dirty="0">
              <a:effectLst/>
              <a:latin typeface="Calibri" panose="020F0502020204030204" pitchFamily="34" charset="0"/>
              <a:ea typeface="Calibri" panose="020F0502020204030204" pitchFamily="34" charset="0"/>
            </a:endParaRPr>
          </a:p>
          <a:p>
            <a:endParaRPr lang="pl-PL" dirty="0">
              <a:latin typeface="Calibri" panose="020F0502020204030204" pitchFamily="34" charset="0"/>
              <a:ea typeface="Calibri" panose="020F0502020204030204" pitchFamily="34" charset="0"/>
            </a:endParaRPr>
          </a:p>
          <a:p>
            <a:endParaRPr lang="pl-PL" sz="1800" dirty="0">
              <a:effectLst/>
              <a:latin typeface="Calibri" panose="020F0502020204030204" pitchFamily="34" charset="0"/>
              <a:ea typeface="Calibri" panose="020F0502020204030204" pitchFamily="34" charset="0"/>
            </a:endParaRPr>
          </a:p>
          <a:p>
            <a:pPr algn="ctr"/>
            <a:r>
              <a:rPr lang="pl-PL" sz="2000" b="1" dirty="0">
                <a:latin typeface="Calibri" panose="020F0502020204030204" pitchFamily="34" charset="0"/>
                <a:ea typeface="Calibri" panose="020F0502020204030204" pitchFamily="34" charset="0"/>
              </a:rPr>
              <a:t>W</a:t>
            </a:r>
            <a:r>
              <a:rPr lang="pl-PL" sz="2000" b="1" dirty="0">
                <a:effectLst/>
                <a:latin typeface="Calibri" panose="020F0502020204030204" pitchFamily="34" charset="0"/>
                <a:ea typeface="Calibri" panose="020F0502020204030204" pitchFamily="34" charset="0"/>
              </a:rPr>
              <a:t>yliczenia należy rozpisać w uzasadnieniu!!</a:t>
            </a:r>
          </a:p>
          <a:p>
            <a:pPr algn="ctr"/>
            <a:endParaRPr lang="pl-PL" sz="2000" b="1" dirty="0">
              <a:latin typeface="Calibri" panose="020F0502020204030204" pitchFamily="34" charset="0"/>
              <a:ea typeface="Calibri" panose="020F0502020204030204" pitchFamily="34" charset="0"/>
            </a:endParaRPr>
          </a:p>
          <a:p>
            <a:pPr algn="ctr"/>
            <a:r>
              <a:rPr lang="pl-PL" sz="2000" b="1" dirty="0">
                <a:latin typeface="Calibri" panose="020F0502020204030204" pitchFamily="34" charset="0"/>
                <a:ea typeface="Calibri" panose="020F0502020204030204" pitchFamily="34" charset="0"/>
              </a:rPr>
              <a:t>Wniosek o rozliczenie w </a:t>
            </a:r>
            <a:r>
              <a:rPr lang="pl-PL" sz="2000" b="1" i="1" dirty="0">
                <a:latin typeface="Calibri" panose="020F0502020204030204" pitchFamily="34" charset="0"/>
                <a:ea typeface="Calibri" panose="020F0502020204030204" pitchFamily="34" charset="0"/>
              </a:rPr>
              <a:t>petitum –</a:t>
            </a:r>
            <a:r>
              <a:rPr lang="pl-PL" sz="2000" b="1" dirty="0">
                <a:latin typeface="Calibri" panose="020F0502020204030204" pitchFamily="34" charset="0"/>
                <a:ea typeface="Calibri" panose="020F0502020204030204" pitchFamily="34" charset="0"/>
              </a:rPr>
              <a:t> klasyczny wniosek o zasądzenie spłaty!</a:t>
            </a:r>
          </a:p>
          <a:p>
            <a:pPr algn="ctr"/>
            <a:endParaRPr lang="pl-PL" sz="2000" b="1" dirty="0">
              <a:latin typeface="Calibri" panose="020F0502020204030204" pitchFamily="34" charset="0"/>
              <a:ea typeface="Calibri" panose="020F0502020204030204" pitchFamily="34" charset="0"/>
            </a:endParaRPr>
          </a:p>
          <a:p>
            <a:pPr algn="just" fontAlgn="base">
              <a:lnSpc>
                <a:spcPct val="150000"/>
              </a:lnSpc>
              <a:spcAft>
                <a:spcPts val="800"/>
              </a:spcAft>
            </a:pPr>
            <a:endParaRPr lang="pl-PL" sz="1800" b="1" dirty="0">
              <a:effectLst/>
              <a:latin typeface="Calibri" panose="020F0502020204030204" pitchFamily="34" charset="0"/>
              <a:ea typeface="Calibri" panose="020F0502020204030204" pitchFamily="34" charset="0"/>
              <a:cs typeface="Calibri" panose="020F0502020204030204" pitchFamily="34" charset="0"/>
            </a:endParaRPr>
          </a:p>
          <a:p>
            <a:pPr algn="just" fontAlgn="base">
              <a:lnSpc>
                <a:spcPct val="150000"/>
              </a:lnSpc>
              <a:spcAft>
                <a:spcPts val="800"/>
              </a:spcAft>
            </a:pPr>
            <a:r>
              <a:rPr lang="pl-PL" sz="1800" b="1" dirty="0">
                <a:effectLst/>
                <a:latin typeface="Calibri" panose="020F0502020204030204" pitchFamily="34" charset="0"/>
                <a:ea typeface="Calibri" panose="020F0502020204030204" pitchFamily="34" charset="0"/>
                <a:cs typeface="Calibri" panose="020F0502020204030204" pitchFamily="34" charset="0"/>
              </a:rPr>
              <a:t>Wniosek o rozliczenie długów spadkowych i wydatków/nakładów:</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Jak typowy wniosek o zasądzenie. Udowodnienie wysokości w uzasadnieniu.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pl-PL" sz="2000" b="1" dirty="0"/>
          </a:p>
        </p:txBody>
      </p:sp>
    </p:spTree>
    <p:extLst>
      <p:ext uri="{BB962C8B-B14F-4D97-AF65-F5344CB8AC3E}">
        <p14:creationId xmlns:p14="http://schemas.microsoft.com/office/powerpoint/2010/main" val="381729114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D1E8900A-8BB9-A5D7-EF0A-AD1C25F99E73}"/>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E3F3BE73-6C36-32A8-B00B-E61BF2975789}"/>
              </a:ext>
            </a:extLst>
          </p:cNvPr>
          <p:cNvSpPr txBox="1"/>
          <p:nvPr/>
        </p:nvSpPr>
        <p:spPr>
          <a:xfrm>
            <a:off x="1547664" y="357066"/>
            <a:ext cx="7407383" cy="5235408"/>
          </a:xfrm>
          <a:prstGeom prst="rect">
            <a:avLst/>
          </a:prstGeom>
          <a:noFill/>
        </p:spPr>
        <p:txBody>
          <a:bodyPr wrap="square">
            <a:spAutoFit/>
          </a:bodyPr>
          <a:lstStyle/>
          <a:p>
            <a:pPr algn="ctr" fontAlgn="base">
              <a:lnSpc>
                <a:spcPct val="150000"/>
              </a:lnSpc>
              <a:spcAft>
                <a:spcPts val="800"/>
              </a:spcAft>
            </a:pPr>
            <a:r>
              <a:rPr lang="pl-PL" sz="1800" b="1" dirty="0">
                <a:effectLst/>
                <a:latin typeface="Calibri" panose="020F0502020204030204" pitchFamily="34" charset="0"/>
                <a:ea typeface="Calibri" panose="020F0502020204030204" pitchFamily="34" charset="0"/>
                <a:cs typeface="Calibri" panose="020F0502020204030204" pitchFamily="34" charset="0"/>
              </a:rPr>
              <a:t>Wniosek o rozłożenie spłaty na raty:</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 </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ctr" fontAlgn="base">
              <a:lnSpc>
                <a:spcPct val="150000"/>
              </a:lnSpc>
              <a:spcAft>
                <a:spcPts val="800"/>
              </a:spcAft>
            </a:pPr>
            <a:r>
              <a:rPr lang="pl-PL" b="1" i="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Art. 320 k.p.c.</a:t>
            </a:r>
          </a:p>
          <a:p>
            <a:pPr algn="just" fontAlgn="base">
              <a:lnSpc>
                <a:spcPct val="150000"/>
              </a:lnSpc>
              <a:spcAft>
                <a:spcPts val="800"/>
              </a:spcAft>
            </a:pPr>
            <a:r>
              <a:rPr lang="pl-PL" b="0" i="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W szczególnie </a:t>
            </a:r>
            <a:r>
              <a:rPr lang="pl-PL" b="1" i="0" u="sng"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uzasadnionych wypadkach </a:t>
            </a:r>
            <a:r>
              <a:rPr lang="pl-PL" b="0" i="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sąd może w wyroku rozłożyć na raty zasądzone świadczenie, a w sprawach o wydanie nieruchomości lub o opróżnienie pomieszczenia - wyznaczyć odpowiedni termin do spełnienia tego świadczenia.</a:t>
            </a:r>
            <a:endParaRPr lang="pl-PL" sz="1800" b="1" dirty="0">
              <a:effectLst/>
              <a:latin typeface="Calibri" panose="020F0502020204030204" pitchFamily="34" charset="0"/>
              <a:ea typeface="Calibri" panose="020F0502020204030204" pitchFamily="34" charset="0"/>
              <a:cs typeface="Calibri" panose="020F0502020204030204" pitchFamily="34" charset="0"/>
            </a:endParaRPr>
          </a:p>
          <a:p>
            <a:pPr algn="ctr" fontAlgn="base">
              <a:lnSpc>
                <a:spcPct val="150000"/>
              </a:lnSpc>
              <a:spcAft>
                <a:spcPts val="800"/>
              </a:spcAft>
            </a:pPr>
            <a:r>
              <a:rPr lang="pl-PL" sz="1800" b="1" dirty="0">
                <a:effectLst/>
                <a:latin typeface="Calibri" panose="020F0502020204030204" pitchFamily="34" charset="0"/>
                <a:ea typeface="Calibri" panose="020F0502020204030204" pitchFamily="34" charset="0"/>
                <a:cs typeface="Calibri" panose="020F0502020204030204" pitchFamily="34" charset="0"/>
              </a:rPr>
              <a:t>Art. 212§3 zdanie 2 k.c.</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W razie rozłożenia dopłat i spłat na raty terminy ich uiszczenia </a:t>
            </a:r>
            <a:r>
              <a:rPr lang="pl-PL" sz="1800" b="1" dirty="0">
                <a:effectLst/>
                <a:latin typeface="Calibri" panose="020F0502020204030204" pitchFamily="34" charset="0"/>
                <a:ea typeface="Calibri" panose="020F0502020204030204" pitchFamily="34" charset="0"/>
                <a:cs typeface="Calibri" panose="020F0502020204030204" pitchFamily="34" charset="0"/>
              </a:rPr>
              <a:t>nie mogą łącznie przekraczać lat dziesięciu</a:t>
            </a:r>
            <a:r>
              <a:rPr lang="pl-PL" sz="1800" dirty="0">
                <a:effectLst/>
                <a:latin typeface="Calibri" panose="020F0502020204030204" pitchFamily="34" charset="0"/>
                <a:ea typeface="Calibri" panose="020F0502020204030204" pitchFamily="34" charset="0"/>
                <a:cs typeface="Calibri" panose="020F0502020204030204" pitchFamily="34" charset="0"/>
              </a:rPr>
              <a:t>. </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 </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9666543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78767C1D-A855-8706-D3C5-FFAF0C46B2A9}"/>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69861133-9431-5034-411C-C8D929B0ECED}"/>
              </a:ext>
            </a:extLst>
          </p:cNvPr>
          <p:cNvSpPr txBox="1"/>
          <p:nvPr/>
        </p:nvSpPr>
        <p:spPr>
          <a:xfrm>
            <a:off x="1403648" y="476673"/>
            <a:ext cx="7488832" cy="5343129"/>
          </a:xfrm>
          <a:prstGeom prst="rect">
            <a:avLst/>
          </a:prstGeom>
          <a:noFill/>
        </p:spPr>
        <p:txBody>
          <a:bodyPr wrap="square">
            <a:spAutoFit/>
          </a:bodyPr>
          <a:lstStyle/>
          <a:p>
            <a:pPr algn="just" fontAlgn="base">
              <a:lnSpc>
                <a:spcPct val="150000"/>
              </a:lnSpc>
              <a:spcAft>
                <a:spcPts val="800"/>
              </a:spcAft>
            </a:pPr>
            <a:r>
              <a:rPr lang="pl-PL" sz="1800" b="1"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
              </a:rPr>
              <a:t>Postanowienie Sądu Najwyższego - Izba Cywilna z dnia 10 czerwca 2022 r., I CSK 1084/22</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r>
              <a:rPr lang="pl-PL" sz="1800" dirty="0">
                <a:effectLst/>
                <a:latin typeface="Calibri" panose="020F0502020204030204" pitchFamily="34" charset="0"/>
                <a:ea typeface="Calibri" panose="020F0502020204030204" pitchFamily="34" charset="0"/>
                <a:cs typeface="Calibri" panose="020F0502020204030204" pitchFamily="34" charset="0"/>
              </a:rPr>
              <a:t>Oznaczając wysokość i terminy spłaty rat na podstawie art. 212 § 3 KC sąd musi rozważyć ogół aspektów sprawy, dążąc do wszechstronnego wyważenia sytuacji uczestników. Jest jasne, że dokonanie tej oceny stanowi przede wszystkim domenę sądów </a:t>
            </a:r>
            <a:r>
              <a:rPr lang="pl-PL" sz="1800" dirty="0" err="1">
                <a:effectLst/>
                <a:latin typeface="Calibri" panose="020F0502020204030204" pitchFamily="34" charset="0"/>
                <a:ea typeface="Calibri" panose="020F0502020204030204" pitchFamily="34" charset="0"/>
                <a:cs typeface="Calibri" panose="020F0502020204030204" pitchFamily="34" charset="0"/>
              </a:rPr>
              <a:t>meriti</a:t>
            </a:r>
            <a:r>
              <a:rPr lang="pl-PL" sz="1800" dirty="0">
                <a:effectLst/>
                <a:latin typeface="Calibri" panose="020F0502020204030204" pitchFamily="34" charset="0"/>
                <a:ea typeface="Calibri" panose="020F0502020204030204" pitchFamily="34" charset="0"/>
                <a:cs typeface="Calibri" panose="020F0502020204030204" pitchFamily="34" charset="0"/>
              </a:rPr>
              <a:t>.</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endParaRPr lang="pl-PL" sz="1800" b="1" dirty="0">
              <a:effectLst/>
              <a:latin typeface="Calibri" panose="020F0502020204030204" pitchFamily="34" charset="0"/>
              <a:ea typeface="Calibri" panose="020F0502020204030204" pitchFamily="34" charset="0"/>
              <a:cs typeface="Calibri" panose="020F0502020204030204" pitchFamily="34" charset="0"/>
            </a:endParaRPr>
          </a:p>
          <a:p>
            <a:pPr algn="just" fontAlgn="base">
              <a:lnSpc>
                <a:spcPct val="150000"/>
              </a:lnSpc>
              <a:spcAft>
                <a:spcPts val="800"/>
              </a:spcAft>
            </a:pPr>
            <a:r>
              <a:rPr lang="pl-PL" sz="1800" b="1" dirty="0">
                <a:effectLst/>
                <a:latin typeface="Calibri" panose="020F0502020204030204" pitchFamily="34" charset="0"/>
                <a:ea typeface="Calibri" panose="020F0502020204030204" pitchFamily="34" charset="0"/>
                <a:cs typeface="Calibri" panose="020F0502020204030204" pitchFamily="34" charset="0"/>
              </a:rPr>
              <a:t>Sąd Najwyższy uznał, że przewidziana w </a:t>
            </a:r>
            <a:r>
              <a:rPr lang="pl-PL" sz="1800" b="1"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art. 212 § 3</a:t>
            </a:r>
            <a:r>
              <a:rPr lang="pl-PL" sz="1800" b="1" dirty="0">
                <a:effectLst/>
                <a:latin typeface="Calibri" panose="020F0502020204030204" pitchFamily="34" charset="0"/>
                <a:ea typeface="Calibri" panose="020F0502020204030204" pitchFamily="34" charset="0"/>
                <a:cs typeface="Calibri" panose="020F0502020204030204" pitchFamily="34" charset="0"/>
              </a:rPr>
              <a:t> KC możliwość rozkładania na raty tylko dopłat i spłat nie wyłącza możliwości rozkładania na raty na zasadach ogólnych (</a:t>
            </a:r>
            <a:r>
              <a:rPr lang="pl-PL" sz="1800" b="1"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rPr>
              <a:t>art. 320</a:t>
            </a:r>
            <a:r>
              <a:rPr lang="pl-PL" sz="1800" b="1" dirty="0">
                <a:effectLst/>
                <a:latin typeface="Calibri" panose="020F0502020204030204" pitchFamily="34" charset="0"/>
                <a:ea typeface="Calibri" panose="020F0502020204030204" pitchFamily="34" charset="0"/>
                <a:cs typeface="Calibri" panose="020F0502020204030204" pitchFamily="34" charset="0"/>
              </a:rPr>
              <a:t> KPC) innych należności zasądzonych w orzeczeniach działowych (</a:t>
            </a:r>
            <a:r>
              <a:rPr lang="pl-PL" sz="1800" b="1"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5"/>
              </a:rPr>
              <a:t>art. 618 § 1</a:t>
            </a:r>
            <a:r>
              <a:rPr lang="pl-PL" sz="1800" b="1" dirty="0">
                <a:effectLst/>
                <a:latin typeface="Calibri" panose="020F0502020204030204" pitchFamily="34" charset="0"/>
                <a:ea typeface="Calibri" panose="020F0502020204030204" pitchFamily="34" charset="0"/>
                <a:cs typeface="Calibri" panose="020F0502020204030204" pitchFamily="34" charset="0"/>
              </a:rPr>
              <a:t> i art. 686 KPC) (post. SN z 24.4.1969 r., </a:t>
            </a:r>
            <a:r>
              <a:rPr lang="pl-PL" sz="1800" b="1"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6"/>
              </a:rPr>
              <a:t>III CRN 61/69</a:t>
            </a:r>
            <a:r>
              <a:rPr lang="pl-PL" sz="1800" b="1" dirty="0">
                <a:effectLst/>
                <a:latin typeface="Calibri" panose="020F0502020204030204" pitchFamily="34" charset="0"/>
                <a:ea typeface="Calibri" panose="020F0502020204030204" pitchFamily="34" charset="0"/>
                <a:cs typeface="Calibri" panose="020F0502020204030204" pitchFamily="34" charset="0"/>
              </a:rPr>
              <a:t>, </a:t>
            </a:r>
            <a:r>
              <a:rPr lang="pl-PL" sz="1800" b="1" dirty="0" err="1">
                <a:effectLst/>
                <a:latin typeface="Calibri" panose="020F0502020204030204" pitchFamily="34" charset="0"/>
                <a:ea typeface="Calibri" panose="020F0502020204030204" pitchFamily="34" charset="0"/>
                <a:cs typeface="Calibri" panose="020F0502020204030204" pitchFamily="34" charset="0"/>
              </a:rPr>
              <a:t>Legalis</a:t>
            </a:r>
            <a:r>
              <a:rPr lang="pl-PL" sz="1800" b="1" dirty="0">
                <a:effectLst/>
                <a:latin typeface="Calibri" panose="020F0502020204030204" pitchFamily="34" charset="0"/>
                <a:ea typeface="Calibri" panose="020F0502020204030204" pitchFamily="34" charset="0"/>
                <a:cs typeface="Calibri" panose="020F0502020204030204" pitchFamily="34" charset="0"/>
              </a:rPr>
              <a:t>).</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1941012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stopki 1">
            <a:extLst>
              <a:ext uri="{FF2B5EF4-FFF2-40B4-BE49-F238E27FC236}">
                <a16:creationId xmlns:a16="http://schemas.microsoft.com/office/drawing/2014/main" id="{876D9743-9DCC-4F13-9999-64BCED5AD5A2}"/>
              </a:ext>
            </a:extLst>
          </p:cNvPr>
          <p:cNvSpPr>
            <a:spLocks noGrp="1"/>
          </p:cNvSpPr>
          <p:nvPr>
            <p:ph type="ftr" sz="quarter" idx="11"/>
          </p:nvPr>
        </p:nvSpPr>
        <p:spPr/>
        <p:txBody>
          <a:bodyPr/>
          <a:lstStyle/>
          <a:p>
            <a:r>
              <a:rPr lang="pl-PL"/>
              <a:t>kontakt@adwokat-cichocka.pl</a:t>
            </a:r>
            <a:endParaRPr lang="pl-PL" dirty="0"/>
          </a:p>
        </p:txBody>
      </p:sp>
      <p:sp>
        <p:nvSpPr>
          <p:cNvPr id="4" name="pole tekstowe 3">
            <a:extLst>
              <a:ext uri="{FF2B5EF4-FFF2-40B4-BE49-F238E27FC236}">
                <a16:creationId xmlns:a16="http://schemas.microsoft.com/office/drawing/2014/main" id="{15DC2F27-5F3B-DF86-D0C7-387FD682C830}"/>
              </a:ext>
            </a:extLst>
          </p:cNvPr>
          <p:cNvSpPr txBox="1"/>
          <p:nvPr/>
        </p:nvSpPr>
        <p:spPr>
          <a:xfrm>
            <a:off x="1331640" y="260647"/>
            <a:ext cx="7488832" cy="5952848"/>
          </a:xfrm>
          <a:prstGeom prst="rect">
            <a:avLst/>
          </a:prstGeom>
          <a:noFill/>
        </p:spPr>
        <p:txBody>
          <a:bodyPr wrap="square">
            <a:spAutoFit/>
          </a:bodyPr>
          <a:lstStyle/>
          <a:p>
            <a:pPr algn="just" fontAlgn="base">
              <a:lnSpc>
                <a:spcPct val="150000"/>
              </a:lnSpc>
              <a:spcAft>
                <a:spcPts val="800"/>
              </a:spcAft>
            </a:pPr>
            <a:r>
              <a:rPr lang="pl-PL" sz="1400" b="1" dirty="0">
                <a:effectLst/>
                <a:latin typeface="Calibri" panose="020F0502020204030204" pitchFamily="34" charset="0"/>
                <a:ea typeface="Calibri" panose="020F0502020204030204" pitchFamily="34" charset="0"/>
                <a:cs typeface="Calibri" panose="020F0502020204030204" pitchFamily="34" charset="0"/>
              </a:rPr>
              <a:t>Wniosek o </a:t>
            </a:r>
            <a:r>
              <a:rPr lang="pl-PL" sz="1400" b="1" dirty="0">
                <a:latin typeface="Calibri" panose="020F0502020204030204" pitchFamily="34" charset="0"/>
                <a:ea typeface="Calibri" panose="020F0502020204030204" pitchFamily="34" charset="0"/>
                <a:cs typeface="Calibri" panose="020F0502020204030204" pitchFamily="34" charset="0"/>
              </a:rPr>
              <a:t>rozłożenie spłaty na raty: n</a:t>
            </a:r>
            <a:r>
              <a:rPr lang="pl-PL" sz="1400" b="1" dirty="0">
                <a:effectLst/>
                <a:latin typeface="Calibri" panose="020F0502020204030204" pitchFamily="34" charset="0"/>
                <a:ea typeface="Calibri" panose="020F0502020204030204" pitchFamily="34" charset="0"/>
                <a:cs typeface="Calibri" panose="020F0502020204030204" pitchFamily="34" charset="0"/>
              </a:rPr>
              <a:t>a dwa sposoby – albo jako odrębny wniosek odwołujący się do konkretnego punktu o zasądzeniu, albo jako jego przedłużenie, np.:</a:t>
            </a:r>
            <a:endParaRPr lang="pl-PL" sz="1400" b="1"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800"/>
              </a:spcAft>
            </a:pPr>
            <a:endParaRPr lang="pl-PL" dirty="0">
              <a:latin typeface="Calibri" panose="020F0502020204030204" pitchFamily="34" charset="0"/>
              <a:ea typeface="Calibri" panose="020F0502020204030204" pitchFamily="34" charset="0"/>
              <a:cs typeface="Calibri" panose="020F0502020204030204" pitchFamily="34" charset="0"/>
            </a:endParaRPr>
          </a:p>
          <a:p>
            <a:pPr algn="just" fontAlgn="base">
              <a:lnSpc>
                <a:spcPct val="150000"/>
              </a:lnSpc>
              <a:spcAft>
                <a:spcPts val="800"/>
              </a:spcAft>
            </a:pPr>
            <a:r>
              <a:rPr lang="pl-PL" sz="1400" dirty="0">
                <a:effectLst/>
                <a:latin typeface="Calibri" panose="020F0502020204030204" pitchFamily="34" charset="0"/>
                <a:ea typeface="Calibri" panose="020F0502020204030204" pitchFamily="34" charset="0"/>
                <a:cs typeface="Times New Roman" panose="02020603050405020304" pitchFamily="18" charset="0"/>
              </a:rPr>
              <a:t>zasądzenie od Anny Nowak na rzecz Heleny Nowak kwoty 200 000 zł, płatnej w czterech równych ratach po 50 000 zł każda w następujących terminach:</a:t>
            </a:r>
          </a:p>
          <a:p>
            <a:pPr marL="342900" lvl="0" indent="-342900" algn="just">
              <a:lnSpc>
                <a:spcPct val="150000"/>
              </a:lnSpc>
              <a:buFont typeface="+mj-lt"/>
              <a:buAutoNum type="alphaLcParenR"/>
            </a:pPr>
            <a:r>
              <a:rPr lang="pl-PL" sz="1400" dirty="0">
                <a:effectLst/>
                <a:latin typeface="Calibri" panose="020F0502020204030204" pitchFamily="34" charset="0"/>
                <a:ea typeface="Calibri" panose="020F0502020204030204" pitchFamily="34" charset="0"/>
                <a:cs typeface="Times New Roman" panose="02020603050405020304" pitchFamily="18" charset="0"/>
              </a:rPr>
              <a:t>w terminie 3 miesięcy od dnia uprawomocnienia się postanowienia kończącego postępowanie w sprawie, wraz z odsetkami ustawowymi za opóźnienie w przypadku uchybienia terminowi płatności, </a:t>
            </a:r>
          </a:p>
          <a:p>
            <a:pPr marL="342900" lvl="0" indent="-342900" algn="just">
              <a:lnSpc>
                <a:spcPct val="150000"/>
              </a:lnSpc>
              <a:buFont typeface="+mj-lt"/>
              <a:buAutoNum type="alphaLcParenR"/>
            </a:pPr>
            <a:r>
              <a:rPr lang="pl-PL" sz="1400" dirty="0">
                <a:effectLst/>
                <a:latin typeface="Calibri" panose="020F0502020204030204" pitchFamily="34" charset="0"/>
                <a:ea typeface="Calibri" panose="020F0502020204030204" pitchFamily="34" charset="0"/>
                <a:cs typeface="Times New Roman" panose="02020603050405020304" pitchFamily="18" charset="0"/>
              </a:rPr>
              <a:t>w terminie 6 miesięcy od dnia uprawomocnienia się postanowienia kończącego postępowanie w sprawie, wraz z odsetkami ustawowymi za opóźnienie w przypadku uchybienia terminowi płatności,</a:t>
            </a:r>
          </a:p>
          <a:p>
            <a:pPr marL="342900" lvl="0" indent="-342900" algn="just">
              <a:lnSpc>
                <a:spcPct val="150000"/>
              </a:lnSpc>
              <a:buFont typeface="+mj-lt"/>
              <a:buAutoNum type="alphaLcParenR"/>
            </a:pPr>
            <a:r>
              <a:rPr lang="pl-PL" sz="1400" dirty="0">
                <a:effectLst/>
                <a:latin typeface="Calibri" panose="020F0502020204030204" pitchFamily="34" charset="0"/>
                <a:ea typeface="Calibri" panose="020F0502020204030204" pitchFamily="34" charset="0"/>
                <a:cs typeface="Times New Roman" panose="02020603050405020304" pitchFamily="18" charset="0"/>
              </a:rPr>
              <a:t>w terminie 9 miesięcy od dnia uprawomocnienia się postanowienia kończącego postępowanie w sprawie, wraz z odsetkami ustawowymi za opóźnienie w przypadku uchybienia terminowi płatności,</a:t>
            </a:r>
          </a:p>
          <a:p>
            <a:pPr marL="342900" lvl="0" indent="-342900" algn="just">
              <a:lnSpc>
                <a:spcPct val="150000"/>
              </a:lnSpc>
              <a:spcAft>
                <a:spcPts val="800"/>
              </a:spcAft>
              <a:buFont typeface="+mj-lt"/>
              <a:buAutoNum type="alphaLcParenR"/>
            </a:pPr>
            <a:r>
              <a:rPr lang="pl-PL" sz="1400" dirty="0">
                <a:effectLst/>
                <a:latin typeface="Calibri" panose="020F0502020204030204" pitchFamily="34" charset="0"/>
                <a:ea typeface="Calibri" panose="020F0502020204030204" pitchFamily="34" charset="0"/>
                <a:cs typeface="Times New Roman" panose="02020603050405020304" pitchFamily="18" charset="0"/>
              </a:rPr>
              <a:t>w terminie 12 miesięcy od dnia uprawomocnienia się postanowienia kończącego postępowanie w sprawie, wraz z odsetkami ustawowymi za opóźnienie w przypadku uchybienia terminowi płatności.</a:t>
            </a:r>
          </a:p>
        </p:txBody>
      </p:sp>
    </p:spTree>
    <p:extLst>
      <p:ext uri="{BB962C8B-B14F-4D97-AF65-F5344CB8AC3E}">
        <p14:creationId xmlns:p14="http://schemas.microsoft.com/office/powerpoint/2010/main" val="2795245575"/>
      </p:ext>
    </p:extLst>
  </p:cSld>
  <p:clrMapOvr>
    <a:masterClrMapping/>
  </p:clrMapOvr>
</p:sld>
</file>

<file path=ppt/theme/theme1.xml><?xml version="1.0" encoding="utf-8"?>
<a:theme xmlns:a="http://schemas.openxmlformats.org/drawingml/2006/main" name="Smuga">
  <a:themeElements>
    <a:clrScheme name="Smug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mug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mug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2590</TotalTime>
  <Words>12703</Words>
  <Application>Microsoft Office PowerPoint</Application>
  <PresentationFormat>Pokaz na ekranie (4:3)</PresentationFormat>
  <Paragraphs>758</Paragraphs>
  <Slides>111</Slides>
  <Notes>1</Notes>
  <HiddenSlides>0</HiddenSlides>
  <MMClips>0</MMClips>
  <ScaleCrop>false</ScaleCrop>
  <HeadingPairs>
    <vt:vector size="6" baseType="variant">
      <vt:variant>
        <vt:lpstr>Używane czcionki</vt:lpstr>
      </vt:variant>
      <vt:variant>
        <vt:i4>10</vt:i4>
      </vt:variant>
      <vt:variant>
        <vt:lpstr>Motyw</vt:lpstr>
      </vt:variant>
      <vt:variant>
        <vt:i4>1</vt:i4>
      </vt:variant>
      <vt:variant>
        <vt:lpstr>Tytuły slajdów</vt:lpstr>
      </vt:variant>
      <vt:variant>
        <vt:i4>111</vt:i4>
      </vt:variant>
    </vt:vector>
  </HeadingPairs>
  <TitlesOfParts>
    <vt:vector size="122" baseType="lpstr">
      <vt:lpstr>Arial</vt:lpstr>
      <vt:lpstr>Calibr</vt:lpstr>
      <vt:lpstr>Calibri</vt:lpstr>
      <vt:lpstr>Calibri Light</vt:lpstr>
      <vt:lpstr>Cambria</vt:lpstr>
      <vt:lpstr>Century Gothic</vt:lpstr>
      <vt:lpstr>Symbol</vt:lpstr>
      <vt:lpstr>Times New Roman</vt:lpstr>
      <vt:lpstr>Wingdings</vt:lpstr>
      <vt:lpstr>Wingdings 3</vt:lpstr>
      <vt:lpstr>Smuga</vt:lpstr>
      <vt:lpstr>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Rozstrzygnięcie o tych roszczeniach, wymienionych w tym przepisie, nie należy do istoty postępowania działowego, lecz następuje przy okazji tego postępowania, w celu ostatecznego zakończenia wszystkich kwestii wiążących się z działem spadku między spadkobiercami. Sam fakt rozpoznania tych roszczeń w postępowaniu nieprocesowym nie uzasadnia stosowania do reguł rządzących rozstrzyganiem tych roszczeń zasad odmiennych od tych, jakie rządzą rozstrzyganiem takich roszczeń w procesie. (por. post. SN z 1.12.2011 r., I CSK 78/11, Legalis)   Postanowienie Sądu Okręgowego w Nowym Sączu - III Wydział Cywilny Odwoławczy z dnia 25 września 2018 r., III Ca 389/17   Katalog spraw (sporów) podlegających rozpoznaniu w dziale spadku jest wyczerpujący, toteż nie może być w drodze wykładni rozszerzany.  </vt:lpstr>
      <vt:lpstr> Tylko w postępowaniu o dział spadku – w kontekście wszystkich składników majątku spadkowego, zarówno aktywów, jak i pasywów, a także przy uwzględnieniu i analizie wszystkich łączących się z nimi roszczeń – możliwa jest pełna i prawidłowa ocena wierzytelności przedstawionej do potrącenia. Sąd spadku ocenia wówczas, czy wierzytelność wynika z tytułu spłaconych długów spadkowych, przeciwko komu ona przysługuje i w jakim zakresie. Dlatego z chwilą wszczęcia postępowania o dział spadku niedopuszczalne jest rozpoznanie i uwzględnienie w innej toczącej się sprawie z udziałem spadkobiercy zarzutu potrącenia wierzytelności z tytułu spłaconych długów spadkowych. (art. 686 i 688 w zw. z art. 618 § 2 KPC; zob. wyr. SN z 13.5.2015 r., III CSK 309/14, Legalis).</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Postępowania w sprawach dotyczących rozliczenia konkubinatu – wybrane zagadnienia</dc:title>
  <dc:creator>ka_wr</dc:creator>
  <cp:lastModifiedBy>Karolina Cichocka - Bieniek</cp:lastModifiedBy>
  <cp:revision>76</cp:revision>
  <dcterms:created xsi:type="dcterms:W3CDTF">2021-10-23T15:58:32Z</dcterms:created>
  <dcterms:modified xsi:type="dcterms:W3CDTF">2024-11-25T14:10:59Z</dcterms:modified>
</cp:coreProperties>
</file>