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54"/>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24" r:id="rId51"/>
    <p:sldId id="307" r:id="rId52"/>
    <p:sldId id="32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0" autoAdjust="0"/>
  </p:normalViewPr>
  <p:slideViewPr>
    <p:cSldViewPr>
      <p:cViewPr varScale="1">
        <p:scale>
          <a:sx n="63" d="100"/>
          <a:sy n="63" d="100"/>
        </p:scale>
        <p:origin x="1380" y="52"/>
      </p:cViewPr>
      <p:guideLst>
        <p:guide orient="horz" pos="2160"/>
        <p:guide pos="2880"/>
      </p:guideLst>
    </p:cSldViewPr>
  </p:slideViewPr>
  <p:outlineViewPr>
    <p:cViewPr>
      <p:scale>
        <a:sx n="33" d="100"/>
        <a:sy n="33" d="100"/>
      </p:scale>
      <p:origin x="0" y="755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0AA18-F396-4382-B9C9-B3362E37D77B}" type="datetimeFigureOut">
              <a:rPr lang="pl-PL" smtClean="0"/>
              <a:t>28.03.2022</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2A9C5-30FD-4859-BDF3-FFA00FA4D841}" type="slidenum">
              <a:rPr lang="pl-PL" smtClean="0"/>
              <a:t>‹#›</a:t>
            </a:fld>
            <a:endParaRPr lang="pl-PL"/>
          </a:p>
        </p:txBody>
      </p:sp>
    </p:spTree>
    <p:extLst>
      <p:ext uri="{BB962C8B-B14F-4D97-AF65-F5344CB8AC3E}">
        <p14:creationId xmlns:p14="http://schemas.microsoft.com/office/powerpoint/2010/main" val="282218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7B2A9C5-30FD-4859-BDF3-FFA00FA4D841}" type="slidenum">
              <a:rPr lang="pl-PL" smtClean="0"/>
              <a:t>2</a:t>
            </a:fld>
            <a:endParaRPr lang="pl-PL"/>
          </a:p>
        </p:txBody>
      </p:sp>
    </p:spTree>
    <p:extLst>
      <p:ext uri="{BB962C8B-B14F-4D97-AF65-F5344CB8AC3E}">
        <p14:creationId xmlns:p14="http://schemas.microsoft.com/office/powerpoint/2010/main" val="1972214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8654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l-PL"/>
              <a:t>Kliknij, aby edytować styl</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281364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l-PL"/>
              <a:t>Kliknij, aby edytować styl</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B7E81D-A55F-4C81-AE9C-28F3E6B0A9AF}" type="slidenum">
              <a:rPr lang="pl-PL" smtClean="0"/>
              <a:t>‹#›</a:t>
            </a:fld>
            <a:endParaRPr lang="pl-PL"/>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343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l-PL"/>
              <a:t>Kliknij, aby edytować styl</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63744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l-PL"/>
              <a:t>Kliknij, aby edytować styl</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B7E81D-A55F-4C81-AE9C-28F3E6B0A9AF}" type="slidenum">
              <a:rPr lang="pl-PL" smtClean="0"/>
              <a:t>‹#›</a:t>
            </a:fld>
            <a:endParaRPr lang="pl-PL"/>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945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l-PL"/>
              <a:t>Kliknij, aby edytować styl</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l-PL"/>
              <a:t>Edytuj style wzorca tekstu</a:t>
            </a:r>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411217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1719774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30669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l-PL"/>
              <a:t>Kliknij, aby edytować styl</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423208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711BF451-5A8C-444E-BDDB-6D206D7D49E8}" type="datetimeFigureOut">
              <a:rPr lang="pl-PL" smtClean="0"/>
              <a:t>28.03.2022</a:t>
            </a:fld>
            <a:endParaRPr lang="pl-PL"/>
          </a:p>
        </p:txBody>
      </p:sp>
      <p:sp>
        <p:nvSpPr>
          <p:cNvPr id="5" name="Footer Placeholder 4"/>
          <p:cNvSpPr>
            <a:spLocks noGrp="1"/>
          </p:cNvSpPr>
          <p:nvPr>
            <p:ph type="ftr" sz="quarter" idx="11"/>
          </p:nvPr>
        </p:nvSpPr>
        <p:spPr/>
        <p:txBody>
          <a:bodyPr/>
          <a:lstStyle/>
          <a:p>
            <a:endParaRPr lang="pl-PL"/>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49086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413511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711BF451-5A8C-444E-BDDB-6D206D7D49E8}" type="datetimeFigureOut">
              <a:rPr lang="pl-PL" smtClean="0"/>
              <a:t>28.03.2022</a:t>
            </a:fld>
            <a:endParaRPr lang="pl-PL"/>
          </a:p>
        </p:txBody>
      </p:sp>
      <p:sp>
        <p:nvSpPr>
          <p:cNvPr id="8" name="Footer Placeholder 7"/>
          <p:cNvSpPr>
            <a:spLocks noGrp="1"/>
          </p:cNvSpPr>
          <p:nvPr>
            <p:ph type="ftr" sz="quarter" idx="11"/>
          </p:nvPr>
        </p:nvSpPr>
        <p:spPr/>
        <p:txBody>
          <a:bodyPr/>
          <a:lstStyle/>
          <a:p>
            <a:endParaRPr lang="pl-PL"/>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223680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711BF451-5A8C-444E-BDDB-6D206D7D49E8}" type="datetimeFigureOut">
              <a:rPr lang="pl-PL" smtClean="0"/>
              <a:t>28.03.2022</a:t>
            </a:fld>
            <a:endParaRPr lang="pl-PL"/>
          </a:p>
        </p:txBody>
      </p:sp>
      <p:sp>
        <p:nvSpPr>
          <p:cNvPr id="4" name="Footer Placeholder 3"/>
          <p:cNvSpPr>
            <a:spLocks noGrp="1"/>
          </p:cNvSpPr>
          <p:nvPr>
            <p:ph type="ftr" sz="quarter" idx="11"/>
          </p:nvPr>
        </p:nvSpPr>
        <p:spPr/>
        <p:txBody>
          <a:bodyPr/>
          <a:lstStyle/>
          <a:p>
            <a:endParaRPr lang="pl-PL"/>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109373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1BF451-5A8C-444E-BDDB-6D206D7D49E8}" type="datetimeFigureOut">
              <a:rPr lang="pl-PL" smtClean="0"/>
              <a:t>28.03.2022</a:t>
            </a:fld>
            <a:endParaRPr lang="pl-PL"/>
          </a:p>
        </p:txBody>
      </p:sp>
      <p:sp>
        <p:nvSpPr>
          <p:cNvPr id="3" name="Footer Placeholder 2"/>
          <p:cNvSpPr>
            <a:spLocks noGrp="1"/>
          </p:cNvSpPr>
          <p:nvPr>
            <p:ph type="ftr" sz="quarter" idx="11"/>
          </p:nvPr>
        </p:nvSpPr>
        <p:spPr/>
        <p:txBody>
          <a:bodyPr/>
          <a:lstStyle/>
          <a:p>
            <a:endParaRPr lang="pl-PL"/>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235324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l-PL"/>
              <a:t>Kliknij, aby edytować styl</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124552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711BF451-5A8C-444E-BDDB-6D206D7D49E8}" type="datetimeFigureOut">
              <a:rPr lang="pl-PL" smtClean="0"/>
              <a:t>28.03.2022</a:t>
            </a:fld>
            <a:endParaRPr lang="pl-PL"/>
          </a:p>
        </p:txBody>
      </p:sp>
      <p:sp>
        <p:nvSpPr>
          <p:cNvPr id="6" name="Footer Placeholder 5"/>
          <p:cNvSpPr>
            <a:spLocks noGrp="1"/>
          </p:cNvSpPr>
          <p:nvPr>
            <p:ph type="ftr" sz="quarter" idx="11"/>
          </p:nvPr>
        </p:nvSpPr>
        <p:spPr/>
        <p:txBody>
          <a:bodyPr/>
          <a:lstStyle/>
          <a:p>
            <a:endParaRPr lang="pl-PL"/>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BB7E81D-A55F-4C81-AE9C-28F3E6B0A9AF}" type="slidenum">
              <a:rPr lang="pl-PL" smtClean="0"/>
              <a:t>‹#›</a:t>
            </a:fld>
            <a:endParaRPr lang="pl-PL"/>
          </a:p>
        </p:txBody>
      </p:sp>
    </p:spTree>
    <p:extLst>
      <p:ext uri="{BB962C8B-B14F-4D97-AF65-F5344CB8AC3E}">
        <p14:creationId xmlns:p14="http://schemas.microsoft.com/office/powerpoint/2010/main" val="3757191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11BF451-5A8C-444E-BDDB-6D206D7D49E8}" type="datetimeFigureOut">
              <a:rPr lang="pl-PL" smtClean="0"/>
              <a:t>28.03.2022</a:t>
            </a:fld>
            <a:endParaRPr lang="pl-PL"/>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BB7E81D-A55F-4C81-AE9C-28F3E6B0A9AF}" type="slidenum">
              <a:rPr lang="pl-PL" smtClean="0"/>
              <a:t>‹#›</a:t>
            </a:fld>
            <a:endParaRPr lang="pl-PL"/>
          </a:p>
        </p:txBody>
      </p:sp>
    </p:spTree>
    <p:extLst>
      <p:ext uri="{BB962C8B-B14F-4D97-AF65-F5344CB8AC3E}">
        <p14:creationId xmlns:p14="http://schemas.microsoft.com/office/powerpoint/2010/main" val="3876178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sip.lex.pl/#/document/520095265?cm=DOCUMENT" TargetMode="External"/><Relationship Id="rId2" Type="http://schemas.openxmlformats.org/officeDocument/2006/relationships/hyperlink" Target="https://sip.lex.pl/#/document/16785962?unitId=art(43)par(2)&amp;cm=DOCUMENT" TargetMode="External"/><Relationship Id="rId1" Type="http://schemas.openxmlformats.org/officeDocument/2006/relationships/slideLayout" Target="../slideLayouts/slideLayout7.xml"/><Relationship Id="rId4" Type="http://schemas.openxmlformats.org/officeDocument/2006/relationships/hyperlink" Target="https://sip.lex.pl/#/document/520095416?cm=DOCUMEN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smith.pl/"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zus.pl/baza-wiedzy/skladki-wskazniki-odsetki/wskazniki/przecietne-wynagrodzenie-w-latach"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Autofit/>
          </a:bodyPr>
          <a:lstStyle/>
          <a:p>
            <a:pPr algn="ctr"/>
            <a:br>
              <a:rPr lang="pl-PL" sz="3600" dirty="0">
                <a:latin typeface="Cambria" pitchFamily="18" charset="0"/>
                <a:ea typeface="Cambria" pitchFamily="18" charset="0"/>
              </a:rPr>
            </a:br>
            <a:endParaRPr lang="pl-PL" sz="3600" dirty="0">
              <a:latin typeface="Cambria" pitchFamily="18" charset="0"/>
              <a:ea typeface="Cambria" pitchFamily="18" charset="0"/>
            </a:endParaRPr>
          </a:p>
        </p:txBody>
      </p:sp>
      <p:sp>
        <p:nvSpPr>
          <p:cNvPr id="3" name="Podtytuł 2"/>
          <p:cNvSpPr>
            <a:spLocks noGrp="1"/>
          </p:cNvSpPr>
          <p:nvPr>
            <p:ph type="subTitle" idx="1"/>
          </p:nvPr>
        </p:nvSpPr>
        <p:spPr/>
        <p:txBody>
          <a:bodyPr>
            <a:normAutofit/>
          </a:bodyPr>
          <a:lstStyle/>
          <a:p>
            <a:pPr algn="ctr"/>
            <a:r>
              <a:rPr lang="pl-PL" sz="2000" dirty="0">
                <a:latin typeface="Cambria" pitchFamily="18" charset="0"/>
                <a:ea typeface="Cambria" pitchFamily="18" charset="0"/>
              </a:rPr>
              <a:t>Adw. Karolina Cichocka – Bieniek</a:t>
            </a:r>
          </a:p>
          <a:p>
            <a:pPr algn="ctr"/>
            <a:r>
              <a:rPr lang="pl-PL" sz="2000" dirty="0">
                <a:latin typeface="Cambria" pitchFamily="18" charset="0"/>
                <a:ea typeface="Cambria" pitchFamily="18" charset="0"/>
              </a:rPr>
              <a:t>kontakt@adwokat-cichocka.pl</a:t>
            </a:r>
          </a:p>
          <a:p>
            <a:pPr algn="r"/>
            <a:endParaRPr lang="pl-PL" sz="2000" dirty="0">
              <a:latin typeface="Cambria" pitchFamily="18" charset="0"/>
              <a:ea typeface="Cambria" pitchFamily="18" charset="0"/>
            </a:endParaRPr>
          </a:p>
          <a:p>
            <a:pPr algn="r"/>
            <a:endParaRPr lang="pl-PL" sz="2000" dirty="0">
              <a:latin typeface="Cambria" pitchFamily="18" charset="0"/>
              <a:ea typeface="Cambria" pitchFamily="18" charset="0"/>
            </a:endParaRPr>
          </a:p>
          <a:p>
            <a:pPr algn="r"/>
            <a:endParaRPr lang="pl-PL" sz="2000" dirty="0">
              <a:latin typeface="Cambria" pitchFamily="18" charset="0"/>
              <a:ea typeface="Cambria" pitchFamily="18" charset="0"/>
            </a:endParaRPr>
          </a:p>
        </p:txBody>
      </p:sp>
      <p:sp>
        <p:nvSpPr>
          <p:cNvPr id="4" name="Prostokąt 3">
            <a:extLst>
              <a:ext uri="{FF2B5EF4-FFF2-40B4-BE49-F238E27FC236}">
                <a16:creationId xmlns:a16="http://schemas.microsoft.com/office/drawing/2014/main" id="{97DA1D62-DF85-4DD0-A038-FA6E609A87CD}"/>
              </a:ext>
            </a:extLst>
          </p:cNvPr>
          <p:cNvSpPr/>
          <p:nvPr/>
        </p:nvSpPr>
        <p:spPr>
          <a:xfrm>
            <a:off x="2438285" y="1845497"/>
            <a:ext cx="5608711" cy="2308324"/>
          </a:xfrm>
          <a:prstGeom prst="rect">
            <a:avLst/>
          </a:prstGeom>
        </p:spPr>
        <p:txBody>
          <a:bodyPr wrap="square">
            <a:spAutoFit/>
          </a:bodyPr>
          <a:lstStyle/>
          <a:p>
            <a:pPr algn="ctr"/>
            <a:r>
              <a:rPr lang="pl-PL" sz="2400" b="1" dirty="0"/>
              <a:t>Wpływ utrzymania i wychowania małoletniego dziecka wyłącznie przez jednego małżonka na ewentualną możliwość ustalenia nierównych udziałów w majątku wspólnym małżonków</a:t>
            </a:r>
          </a:p>
        </p:txBody>
      </p:sp>
      <p:pic>
        <p:nvPicPr>
          <p:cNvPr id="7" name="Obraz1">
            <a:extLst>
              <a:ext uri="{FF2B5EF4-FFF2-40B4-BE49-F238E27FC236}">
                <a16:creationId xmlns:a16="http://schemas.microsoft.com/office/drawing/2014/main" id="{00ADA9A8-D8FC-4721-8312-1EC006AD4DE2}"/>
              </a:ext>
            </a:extLst>
          </p:cNvPr>
          <p:cNvPicPr/>
          <p:nvPr/>
        </p:nvPicPr>
        <p:blipFill>
          <a:blip r:embed="rId2">
            <a:lum/>
            <a:alphaModFix/>
          </a:blip>
          <a:srcRect/>
          <a:stretch>
            <a:fillRect/>
          </a:stretch>
        </p:blipFill>
        <p:spPr>
          <a:xfrm>
            <a:off x="3707904" y="336113"/>
            <a:ext cx="2660650" cy="885825"/>
          </a:xfrm>
          <a:prstGeom prst="rect">
            <a:avLst/>
          </a:prstGeom>
          <a:noFill/>
          <a:ln>
            <a:noFill/>
            <a:prstDash/>
          </a:ln>
        </p:spPr>
      </p:pic>
    </p:spTree>
    <p:extLst>
      <p:ext uri="{BB962C8B-B14F-4D97-AF65-F5344CB8AC3E}">
        <p14:creationId xmlns:p14="http://schemas.microsoft.com/office/powerpoint/2010/main" val="162273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94924" y="1628800"/>
            <a:ext cx="7632848" cy="4247317"/>
          </a:xfrm>
          <a:prstGeom prst="rect">
            <a:avLst/>
          </a:prstGeom>
        </p:spPr>
        <p:txBody>
          <a:bodyPr wrap="square">
            <a:spAutoFit/>
          </a:bodyPr>
          <a:lstStyle/>
          <a:p>
            <a:pPr algn="ctr"/>
            <a:r>
              <a:rPr lang="pl-PL" b="1" dirty="0"/>
              <a:t>Wyrok Sądu Najwyższego z 17 maja 1985r., III CRN 119/85</a:t>
            </a:r>
          </a:p>
          <a:p>
            <a:pPr algn="ctr"/>
            <a:endParaRPr lang="pl-PL" i="1" dirty="0"/>
          </a:p>
          <a:p>
            <a:pPr algn="just"/>
            <a:endParaRPr lang="pl-PL" i="1" dirty="0"/>
          </a:p>
          <a:p>
            <a:pPr algn="just"/>
            <a:r>
              <a:rPr lang="pl-PL" i="1" dirty="0"/>
              <a:t>W systemie obowiązującego prawa rodzinnego, przyjmującego jako zasadę reżim ustawowej wspólności majątkowej, można skonstruować domniemanie, według którego określone rzeczy w transakcji dokonywanej przez jednego tylko z małżonków zostały nabyte z majątku dorobkowego w interesie (na rzecz) ustawowej majątkowej wspólności małżeńskiej. </a:t>
            </a:r>
            <a:r>
              <a:rPr lang="pl-PL" b="1" i="1" u="sng" dirty="0"/>
              <a:t>Natomiast nabycie określonej rzeczy z majątku odrębnego małżonka musi wynikać wyraźnie nie tylko z oświadczenia współmałżonka, ale także - i to przede wszystkim - z całokształtu okoliczności istotnych prawnie z punktu widzenia przepisów </a:t>
            </a:r>
            <a:r>
              <a:rPr lang="pl-PL" b="1" i="1" u="sng" dirty="0" err="1"/>
              <a:t>k.r.o</a:t>
            </a:r>
            <a:r>
              <a:rPr lang="pl-PL" b="1" u="sng" dirty="0"/>
              <a:t>.</a:t>
            </a:r>
          </a:p>
          <a:p>
            <a:pPr algn="just"/>
            <a:endParaRPr lang="pl-PL" dirty="0"/>
          </a:p>
          <a:p>
            <a:pPr algn="just"/>
            <a:endParaRPr lang="pl-PL" dirty="0"/>
          </a:p>
        </p:txBody>
      </p:sp>
    </p:spTree>
    <p:extLst>
      <p:ext uri="{BB962C8B-B14F-4D97-AF65-F5344CB8AC3E}">
        <p14:creationId xmlns:p14="http://schemas.microsoft.com/office/powerpoint/2010/main" val="5853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188640"/>
            <a:ext cx="7416824" cy="6463308"/>
          </a:xfrm>
          <a:prstGeom prst="rect">
            <a:avLst/>
          </a:prstGeom>
        </p:spPr>
        <p:txBody>
          <a:bodyPr wrap="square">
            <a:spAutoFit/>
          </a:bodyPr>
          <a:lstStyle/>
          <a:p>
            <a:pPr algn="ctr"/>
            <a:r>
              <a:rPr lang="pl-PL" b="1" dirty="0"/>
              <a:t>Art. 33 </a:t>
            </a:r>
            <a:r>
              <a:rPr lang="pl-PL" b="1" dirty="0" err="1"/>
              <a:t>k.r.o</a:t>
            </a:r>
            <a:r>
              <a:rPr lang="pl-PL" b="1" dirty="0"/>
              <a:t>.</a:t>
            </a:r>
          </a:p>
          <a:p>
            <a:pPr algn="just"/>
            <a:endParaRPr lang="pl-PL" b="1" dirty="0"/>
          </a:p>
          <a:p>
            <a:pPr algn="just"/>
            <a:r>
              <a:rPr lang="pl-PL" b="1" dirty="0"/>
              <a:t>Katalog składników majątku odrębnego każdego z małżonków:</a:t>
            </a:r>
          </a:p>
          <a:p>
            <a:pPr algn="just"/>
            <a:endParaRPr lang="pl-PL" dirty="0"/>
          </a:p>
          <a:p>
            <a:pPr marL="342900" lvl="0" indent="-342900" algn="just">
              <a:buFont typeface="+mj-lt"/>
              <a:buAutoNum type="arabicPeriod"/>
            </a:pPr>
            <a:r>
              <a:rPr lang="pl-PL" dirty="0"/>
              <a:t>przedmioty majątkowe nabyte przed powstaniem wspólności ustawowej;</a:t>
            </a:r>
          </a:p>
          <a:p>
            <a:pPr marL="342900" lvl="0" indent="-342900" algn="just">
              <a:buFont typeface="+mj-lt"/>
              <a:buAutoNum type="arabicPeriod"/>
            </a:pPr>
            <a:r>
              <a:rPr lang="pl-PL" dirty="0"/>
              <a:t>przedmioty majątkowe nabyte przez dziedziczenie, zapis lub darowiznę, chyba że spadkodawca lub darczyńca inaczej postanowił;</a:t>
            </a:r>
          </a:p>
          <a:p>
            <a:pPr marL="342900" lvl="0" indent="-342900" algn="just">
              <a:buFont typeface="+mj-lt"/>
              <a:buAutoNum type="arabicPeriod"/>
            </a:pPr>
            <a:r>
              <a:rPr lang="pl-PL" dirty="0"/>
              <a:t>prawa majątkowe wynikające ze wspólności łącznej podlegającej odrębnym przepisom;</a:t>
            </a:r>
          </a:p>
          <a:p>
            <a:pPr marL="342900" lvl="0" indent="-342900" algn="just">
              <a:buFont typeface="+mj-lt"/>
              <a:buAutoNum type="arabicPeriod"/>
            </a:pPr>
            <a:r>
              <a:rPr lang="pl-PL" dirty="0"/>
              <a:t>przedmioty majątkowe służące wyłącznie do zaspokajania osobistych potrzeb jednego z małżonków;</a:t>
            </a:r>
          </a:p>
          <a:p>
            <a:pPr marL="342900" lvl="0" indent="-342900" algn="just">
              <a:buFont typeface="+mj-lt"/>
              <a:buAutoNum type="arabicPeriod"/>
            </a:pPr>
            <a:r>
              <a:rPr lang="pl-PL" dirty="0"/>
              <a:t>prawa niezbywalne, które mogą przysługiwać tylko jednej osobie;</a:t>
            </a:r>
          </a:p>
          <a:p>
            <a:pPr marL="342900" lvl="0" indent="-342900" algn="just">
              <a:buFont typeface="+mj-lt"/>
              <a:buAutoNum type="arabicPeriod"/>
            </a:pPr>
            <a:r>
              <a:rPr lang="pl-PL" dirty="0"/>
              <a:t>przedmioty uzyskane z tytułu odszkodowania za uszkodzenie ciała lub wywołanie rozstroju zdrowia albo z tytułu zadośćuczynienia za doznaną krzywdę; nie dotyczy to jednak renty należnej poszkodowanemu małżonkowi z powodu całkowitej lub częściowej utraty zdolności do pracy zarobkowej albo z powodu zwiększenia się jego potrzeb lub zmniejszenia widoków powodzenia na przyszłość;</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381289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2" y="1772816"/>
            <a:ext cx="7056784" cy="3693319"/>
          </a:xfrm>
          <a:prstGeom prst="rect">
            <a:avLst/>
          </a:prstGeom>
        </p:spPr>
        <p:txBody>
          <a:bodyPr wrap="square">
            <a:spAutoFit/>
          </a:bodyPr>
          <a:lstStyle/>
          <a:p>
            <a:pPr lvl="0" algn="ctr"/>
            <a:r>
              <a:rPr lang="pl-PL" b="1" dirty="0"/>
              <a:t>Art. 33 </a:t>
            </a:r>
            <a:r>
              <a:rPr lang="pl-PL" b="1" dirty="0" err="1"/>
              <a:t>k.r.o</a:t>
            </a:r>
            <a:r>
              <a:rPr lang="pl-PL" b="1" dirty="0"/>
              <a:t>. – c.d.</a:t>
            </a:r>
          </a:p>
          <a:p>
            <a:pPr lvl="0" algn="just"/>
            <a:endParaRPr lang="pl-PL" dirty="0"/>
          </a:p>
          <a:p>
            <a:pPr lvl="0" algn="just"/>
            <a:r>
              <a:rPr lang="pl-PL" dirty="0"/>
              <a:t>7.  wierzytelności z tytułu wynagrodzenia za pracę lub z tytułu innej działalności zarobkowej jednego z małżonków;</a:t>
            </a:r>
          </a:p>
          <a:p>
            <a:pPr lvl="0" algn="just"/>
            <a:r>
              <a:rPr lang="pl-PL" dirty="0"/>
              <a:t>8. przedmioty majątkowe uzyskane z tytułu nagrody za osobiste osiągnięcia jednego z małżonków;</a:t>
            </a:r>
          </a:p>
          <a:p>
            <a:pPr lvl="0" algn="just"/>
            <a:r>
              <a:rPr lang="pl-PL" dirty="0"/>
              <a:t>9. prawa autorskie i prawa pokrewne, prawa własności przemysłowej oraz inne prawa twórcy;</a:t>
            </a:r>
          </a:p>
          <a:p>
            <a:pPr lvl="0" algn="just"/>
            <a:r>
              <a:rPr lang="pl-PL" dirty="0"/>
              <a:t>10. przedmioty majątkowe nabyte w zamian za składniki majątku osobistego, chyba że przepis szczególny stanowi inaczej.</a:t>
            </a:r>
          </a:p>
          <a:p>
            <a:pPr algn="just"/>
            <a:r>
              <a:rPr lang="pl-PL" dirty="0"/>
              <a:t> </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293741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1628800"/>
            <a:ext cx="7416824" cy="3354765"/>
          </a:xfrm>
          <a:prstGeom prst="rect">
            <a:avLst/>
          </a:prstGeom>
        </p:spPr>
        <p:txBody>
          <a:bodyPr wrap="square">
            <a:spAutoFit/>
          </a:bodyPr>
          <a:lstStyle/>
          <a:p>
            <a:pPr lvl="0" algn="ctr"/>
            <a:r>
              <a:rPr lang="pl-PL" b="1" dirty="0"/>
              <a:t>Przepisy kodeksowe dotyczące podziału majątku:</a:t>
            </a:r>
          </a:p>
          <a:p>
            <a:pPr lvl="0" algn="just"/>
            <a:endParaRPr lang="pl-PL" dirty="0"/>
          </a:p>
          <a:p>
            <a:pPr marL="342900" lvl="0" indent="-342900" algn="just">
              <a:buFont typeface="+mj-lt"/>
              <a:buAutoNum type="arabicPeriod"/>
            </a:pPr>
            <a:r>
              <a:rPr lang="pl-PL" dirty="0" err="1"/>
              <a:t>k.r.o</a:t>
            </a:r>
            <a:r>
              <a:rPr lang="pl-PL" dirty="0"/>
              <a:t>. – art. 43, 45 i 46 </a:t>
            </a:r>
            <a:r>
              <a:rPr lang="pl-PL" dirty="0" err="1"/>
              <a:t>k.r.o</a:t>
            </a:r>
            <a:r>
              <a:rPr lang="pl-PL" dirty="0"/>
              <a:t>. </a:t>
            </a:r>
          </a:p>
          <a:p>
            <a:pPr marL="342900" lvl="0" indent="-342900" algn="just">
              <a:buFont typeface="+mj-lt"/>
              <a:buAutoNum type="arabicPeriod"/>
            </a:pPr>
            <a:r>
              <a:rPr lang="pl-PL" dirty="0"/>
              <a:t>k.c. - na podstawie art. 46 </a:t>
            </a:r>
            <a:r>
              <a:rPr lang="pl-PL" dirty="0" err="1"/>
              <a:t>k.r.o</a:t>
            </a:r>
            <a:r>
              <a:rPr lang="pl-PL" dirty="0"/>
              <a:t>. stosujemy odpowiednio przepisy k.c. o wspólności majątku spadkowego i dziale spadku, tj. art. 1035, 1037 – 46, 1070 i 1079 k.c. i z kolei te przepisy (art. 1035 i 1070 k.c.) odsyłają do przepisów o współwłasności w częściach ułamkowych – art. 210 – 221 k.c.</a:t>
            </a:r>
          </a:p>
          <a:p>
            <a:pPr marL="342900" lvl="0" indent="-342900" algn="just">
              <a:buFont typeface="+mj-lt"/>
              <a:buAutoNum type="arabicPeriod"/>
            </a:pPr>
            <a:r>
              <a:rPr lang="pl-PL" dirty="0"/>
              <a:t>k.p.c. – art. 566 i 567 k.p.c. Pozostałe przepisy stosujemy odpowiednio: art. 680 – 689 k.p.c. (dział spadku) i art. 617 – 625 k.p.c. (zniesienie współwłasności).</a:t>
            </a:r>
          </a:p>
          <a:p>
            <a:pPr algn="just"/>
            <a:endParaRPr lang="pl-PL" sz="1400" dirty="0">
              <a:latin typeface="Cambria" pitchFamily="18" charset="0"/>
              <a:ea typeface="Cambria" pitchFamily="18" charset="0"/>
            </a:endParaRPr>
          </a:p>
        </p:txBody>
      </p:sp>
    </p:spTree>
    <p:extLst>
      <p:ext uri="{BB962C8B-B14F-4D97-AF65-F5344CB8AC3E}">
        <p14:creationId xmlns:p14="http://schemas.microsoft.com/office/powerpoint/2010/main" val="1946313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764704"/>
            <a:ext cx="7272808" cy="5632311"/>
          </a:xfrm>
          <a:prstGeom prst="rect">
            <a:avLst/>
          </a:prstGeom>
        </p:spPr>
        <p:txBody>
          <a:bodyPr wrap="square">
            <a:spAutoFit/>
          </a:bodyPr>
          <a:lstStyle/>
          <a:p>
            <a:pPr algn="just"/>
            <a:r>
              <a:rPr lang="pl-PL" b="1" dirty="0"/>
              <a:t>Pigułka z zakresu postępowania w przedmiocie działu majątku wspólnego:</a:t>
            </a:r>
          </a:p>
          <a:p>
            <a:pPr algn="just"/>
            <a:endParaRPr lang="pl-PL" dirty="0"/>
          </a:p>
          <a:p>
            <a:pPr marL="285750" lvl="0" indent="-285750" algn="just">
              <a:buFont typeface="Arial" panose="020B0604020202020204" pitchFamily="34" charset="0"/>
              <a:buChar char="•"/>
            </a:pPr>
            <a:r>
              <a:rPr lang="pl-PL" sz="1600" dirty="0"/>
              <a:t>strony – małżonkowie / byli małżonkowie, </a:t>
            </a:r>
          </a:p>
          <a:p>
            <a:pPr marL="285750" lvl="0" indent="-285750" algn="just">
              <a:buFont typeface="Arial" panose="020B0604020202020204" pitchFamily="34" charset="0"/>
              <a:buChar char="•"/>
            </a:pPr>
            <a:r>
              <a:rPr lang="pl-PL" sz="1600" dirty="0"/>
              <a:t>tryb – postępowanie nieprocesowe, niesporne (pamiętamy o treści art. 13§2 k.p.c. – również w zakresie poprawnego formułowania zarzutów i wniosków w środkach odwoławczych) – art. 566 i następne k.p.c.,</a:t>
            </a:r>
          </a:p>
          <a:p>
            <a:pPr marL="285750" lvl="0" indent="-285750" algn="just">
              <a:buFont typeface="Arial" panose="020B0604020202020204" pitchFamily="34" charset="0"/>
              <a:buChar char="•"/>
            </a:pPr>
            <a:r>
              <a:rPr lang="pl-PL" sz="1600" dirty="0"/>
              <a:t>właściwość rzeczowa i miejscowa Sądu – Sąd Rejonowy właściwy ze względu na położenie majątku – art. 507 k.p.c. i art. 566 k.p.c., </a:t>
            </a:r>
          </a:p>
          <a:p>
            <a:pPr marL="285750" lvl="0" indent="-285750" algn="just">
              <a:buFont typeface="Arial" panose="020B0604020202020204" pitchFamily="34" charset="0"/>
              <a:buChar char="•"/>
            </a:pPr>
            <a:r>
              <a:rPr lang="pl-PL" sz="1600" dirty="0"/>
              <a:t>pismo inicjujące postępowanie – wniosek,  </a:t>
            </a:r>
          </a:p>
          <a:p>
            <a:pPr marL="285750" lvl="0" indent="-285750" algn="just">
              <a:buFont typeface="Arial" panose="020B0604020202020204" pitchFamily="34" charset="0"/>
              <a:buChar char="•"/>
            </a:pPr>
            <a:r>
              <a:rPr lang="pl-PL" sz="1600" dirty="0"/>
              <a:t>konieczność wskazania wartości przedmiot sporu – art. 19 k.p.c., </a:t>
            </a:r>
          </a:p>
          <a:p>
            <a:pPr marL="285750" lvl="0" indent="-285750" algn="just">
              <a:buFont typeface="Arial" panose="020B0604020202020204" pitchFamily="34" charset="0"/>
              <a:buChar char="•"/>
            </a:pPr>
            <a:r>
              <a:rPr lang="pl-PL" sz="1600" dirty="0"/>
              <a:t>opłata od wniosku – 1 000 zł lub 300 zł (w przypadku zgodnego projektu podziału majątku) – art. 38 ustęp 1 i 2 </a:t>
            </a:r>
            <a:r>
              <a:rPr lang="pl-PL" sz="1600" dirty="0" err="1"/>
              <a:t>u.k.s.c</a:t>
            </a:r>
            <a:r>
              <a:rPr lang="pl-PL" sz="1600" dirty="0"/>
              <a:t>.</a:t>
            </a:r>
          </a:p>
          <a:p>
            <a:pPr marL="285750" lvl="0" indent="-285750" algn="just">
              <a:buFont typeface="Arial" panose="020B0604020202020204" pitchFamily="34" charset="0"/>
              <a:buChar char="•"/>
            </a:pPr>
            <a:r>
              <a:rPr lang="pl-PL" sz="1600" dirty="0"/>
              <a:t>odpowiednio stosujemy przepisy dotyczące działu spadku – zgodnie z art. 567§3 k.p.c. oraz bierzemy pod uwagę przepisy k.p.c. jako dopełniającą się całość,</a:t>
            </a:r>
          </a:p>
          <a:p>
            <a:pPr marL="285750" lvl="0" indent="-285750" algn="just">
              <a:buFont typeface="Arial" panose="020B0604020202020204" pitchFamily="34" charset="0"/>
              <a:buChar char="•"/>
            </a:pPr>
            <a:r>
              <a:rPr lang="pl-PL" sz="1600" dirty="0"/>
              <a:t>obligatoryjne przeprowadzenie rozprawy – art. 567§3 k.p.c. w zw. z art. 688 k.p.c. w zw. z art. 608 k.p.c.,</a:t>
            </a:r>
          </a:p>
          <a:p>
            <a:pPr marL="285750" lvl="0" indent="-285750" algn="just">
              <a:buFont typeface="Arial" panose="020B0604020202020204" pitchFamily="34" charset="0"/>
              <a:buChar char="•"/>
            </a:pPr>
            <a:r>
              <a:rPr lang="pl-PL" sz="1600" dirty="0"/>
              <a:t>forma orzeczenia kończącego postępowanie – postanowienie (co do istoty sprawy).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403626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2276872"/>
            <a:ext cx="7272808" cy="1754326"/>
          </a:xfrm>
          <a:prstGeom prst="rect">
            <a:avLst/>
          </a:prstGeom>
        </p:spPr>
        <p:txBody>
          <a:bodyPr wrap="square">
            <a:spAutoFit/>
          </a:bodyPr>
          <a:lstStyle/>
          <a:p>
            <a:pPr algn="ctr"/>
            <a:r>
              <a:rPr lang="pl-PL" b="1" dirty="0"/>
              <a:t>Art. 13§2 k.p.c.</a:t>
            </a:r>
            <a:endParaRPr lang="pl-PL" dirty="0"/>
          </a:p>
          <a:p>
            <a:pPr algn="ctr"/>
            <a:r>
              <a:rPr lang="pl-PL" b="1" dirty="0"/>
              <a:t> </a:t>
            </a:r>
            <a:endParaRPr lang="pl-PL" dirty="0"/>
          </a:p>
          <a:p>
            <a:pPr algn="just"/>
            <a:r>
              <a:rPr lang="pl-PL" dirty="0"/>
              <a:t>Przepisy o procesie stosuje się odpowiednio do innych rodzajów postępowań unormowanych w niniejszym kodeksie, chyba że przepisy szczególne stanowią inaczej.</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3339732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836712"/>
            <a:ext cx="7560840" cy="4801314"/>
          </a:xfrm>
          <a:prstGeom prst="rect">
            <a:avLst/>
          </a:prstGeom>
        </p:spPr>
        <p:txBody>
          <a:bodyPr wrap="square">
            <a:spAutoFit/>
          </a:bodyPr>
          <a:lstStyle/>
          <a:p>
            <a:r>
              <a:rPr lang="pl-PL" b="1" dirty="0"/>
              <a:t>O co wnosimy w treści wniosku o dział majątku wspólnego?</a:t>
            </a:r>
          </a:p>
          <a:p>
            <a:endParaRPr lang="pl-PL" b="1" dirty="0"/>
          </a:p>
          <a:p>
            <a:endParaRPr lang="pl-PL" dirty="0"/>
          </a:p>
          <a:p>
            <a:pPr marL="285750" lvl="0" indent="-285750" algn="just">
              <a:buFont typeface="Arial" panose="020B0604020202020204" pitchFamily="34" charset="0"/>
              <a:buChar char="•"/>
            </a:pPr>
            <a:r>
              <a:rPr lang="pl-PL" dirty="0"/>
              <a:t>ustalenie składników majątku wspólnego (z podaniem ich szacunkowej wartości) – art. 684 k.p.c. w zw. z art. 567§3 k.p.c.,</a:t>
            </a:r>
          </a:p>
          <a:p>
            <a:pPr marL="285750" lvl="0" indent="-285750" algn="just">
              <a:buFont typeface="Arial" panose="020B0604020202020204" pitchFamily="34" charset="0"/>
              <a:buChar char="•"/>
            </a:pPr>
            <a:r>
              <a:rPr lang="pl-PL" dirty="0"/>
              <a:t>ustalenie istnienia równych lub nierównych udziałów w majątku wspólnym – art. 43§ 1 lub 2 </a:t>
            </a:r>
            <a:r>
              <a:rPr lang="pl-PL" dirty="0" err="1"/>
              <a:t>k.r.o</a:t>
            </a:r>
            <a:r>
              <a:rPr lang="pl-PL" dirty="0"/>
              <a:t>. i art. 567§2 k.p.c.,</a:t>
            </a:r>
          </a:p>
          <a:p>
            <a:pPr marL="285750" lvl="0" indent="-285750" algn="just">
              <a:buFont typeface="Arial" panose="020B0604020202020204" pitchFamily="34" charset="0"/>
              <a:buChar char="•"/>
            </a:pPr>
            <a:r>
              <a:rPr lang="pl-PL" dirty="0"/>
              <a:t>propozycja dokonania podziału i zniesienia współwłasności poszczególnych składników według zaproponowanego przez nas sposobu podziału, </a:t>
            </a:r>
          </a:p>
          <a:p>
            <a:pPr marL="285750" lvl="0" indent="-285750" algn="just">
              <a:buFont typeface="Arial" panose="020B0604020202020204" pitchFamily="34" charset="0"/>
              <a:buChar char="•"/>
            </a:pPr>
            <a:r>
              <a:rPr lang="pl-PL" dirty="0"/>
              <a:t>ustalenie spłat i dopłat,</a:t>
            </a:r>
          </a:p>
          <a:p>
            <a:pPr marL="285750" lvl="0" indent="-285750" algn="just">
              <a:buFont typeface="Arial" panose="020B0604020202020204" pitchFamily="34" charset="0"/>
              <a:buChar char="•"/>
            </a:pPr>
            <a:r>
              <a:rPr lang="pl-PL" dirty="0"/>
              <a:t>ewentualne rozliczenie nakładów z majątku wspólnego na majątek osobisty jednego małżonka,</a:t>
            </a:r>
          </a:p>
          <a:p>
            <a:pPr marL="285750" lvl="0" indent="-285750" algn="just">
              <a:buFont typeface="Arial" panose="020B0604020202020204" pitchFamily="34" charset="0"/>
              <a:buChar char="•"/>
            </a:pPr>
            <a:r>
              <a:rPr lang="pl-PL" dirty="0"/>
              <a:t>ewentualne rozliczenie nakładów z majątku osobistego jednego z małżonków na majątek wspólny – tylko wyjątkowo, </a:t>
            </a:r>
          </a:p>
          <a:p>
            <a:pPr marL="285750" lvl="0" indent="-285750" algn="just">
              <a:buFont typeface="Arial" panose="020B0604020202020204" pitchFamily="34" charset="0"/>
              <a:buChar char="•"/>
            </a:pPr>
            <a:r>
              <a:rPr lang="pl-PL" dirty="0"/>
              <a:t>rozstrzygnięcie o kosztach postępowania i kosztach zastępstwa – co do zasady zgodnie z art. 520§1 k.p.c.</a:t>
            </a:r>
            <a:endParaRPr lang="pl-PL" dirty="0">
              <a:latin typeface="Cambria" pitchFamily="18" charset="0"/>
              <a:ea typeface="Cambria" pitchFamily="18" charset="0"/>
            </a:endParaRPr>
          </a:p>
        </p:txBody>
      </p:sp>
    </p:spTree>
    <p:extLst>
      <p:ext uri="{BB962C8B-B14F-4D97-AF65-F5344CB8AC3E}">
        <p14:creationId xmlns:p14="http://schemas.microsoft.com/office/powerpoint/2010/main" val="3529246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71600" y="1124744"/>
            <a:ext cx="6768752" cy="369332"/>
          </a:xfrm>
          <a:prstGeom prst="rect">
            <a:avLst/>
          </a:prstGeom>
        </p:spPr>
        <p:txBody>
          <a:bodyPr wrap="square">
            <a:spAutoFit/>
          </a:bodyPr>
          <a:lstStyle/>
          <a:p>
            <a:pPr lvl="0" algn="just"/>
            <a:endParaRPr lang="pl-PL" dirty="0">
              <a:latin typeface="Cambria" pitchFamily="18" charset="0"/>
              <a:ea typeface="Cambria" pitchFamily="18" charset="0"/>
            </a:endParaRPr>
          </a:p>
        </p:txBody>
      </p:sp>
      <p:sp>
        <p:nvSpPr>
          <p:cNvPr id="3" name="Prostokąt 2">
            <a:extLst>
              <a:ext uri="{FF2B5EF4-FFF2-40B4-BE49-F238E27FC236}">
                <a16:creationId xmlns:a16="http://schemas.microsoft.com/office/drawing/2014/main" id="{20FBA4F5-2C37-4D0A-B410-C0C52D2ED2F4}"/>
              </a:ext>
            </a:extLst>
          </p:cNvPr>
          <p:cNvSpPr/>
          <p:nvPr/>
        </p:nvSpPr>
        <p:spPr>
          <a:xfrm>
            <a:off x="1187624" y="708415"/>
            <a:ext cx="7704856" cy="5441170"/>
          </a:xfrm>
          <a:prstGeom prst="rect">
            <a:avLst/>
          </a:prstGeom>
        </p:spPr>
        <p:txBody>
          <a:bodyPr wrap="square">
            <a:spAutoFit/>
          </a:bodyPr>
          <a:lstStyle/>
          <a:p>
            <a:pPr algn="ctr">
              <a:lnSpc>
                <a:spcPct val="150000"/>
              </a:lnSpc>
            </a:pPr>
            <a:r>
              <a:rPr lang="pl-PL" b="1" dirty="0">
                <a:solidFill>
                  <a:srgbClr val="333333"/>
                </a:solidFill>
                <a:ea typeface="Times New Roman" panose="02020603050405020304" pitchFamily="18" charset="0"/>
                <a:cs typeface="Calibri" panose="020F0502020204030204" pitchFamily="34" charset="0"/>
              </a:rPr>
              <a:t>Postanowienie Sądu Najwyższego z dnia 18 stycznia 1968 r., </a:t>
            </a:r>
          </a:p>
          <a:p>
            <a:pPr algn="ctr">
              <a:lnSpc>
                <a:spcPct val="150000"/>
              </a:lnSpc>
            </a:pPr>
            <a:r>
              <a:rPr lang="pl-PL" b="1" dirty="0">
                <a:solidFill>
                  <a:srgbClr val="333333"/>
                </a:solidFill>
                <a:ea typeface="Times New Roman" panose="02020603050405020304" pitchFamily="18" charset="0"/>
                <a:cs typeface="Calibri" panose="020F0502020204030204" pitchFamily="34" charset="0"/>
              </a:rPr>
              <a:t>III CR 97/67</a:t>
            </a:r>
            <a:endParaRPr lang="pl-PL" b="1" i="1" dirty="0">
              <a:solidFill>
                <a:srgbClr val="333333"/>
              </a:solidFill>
              <a:latin typeface="+mj-lt"/>
              <a:ea typeface="Calibri" panose="020F0502020204030204" pitchFamily="34" charset="0"/>
              <a:cs typeface="Calibri" panose="020F0502020204030204" pitchFamily="34" charset="0"/>
            </a:endParaRPr>
          </a:p>
          <a:p>
            <a:pPr algn="just">
              <a:lnSpc>
                <a:spcPct val="150000"/>
              </a:lnSpc>
              <a:spcAft>
                <a:spcPts val="0"/>
              </a:spcAft>
            </a:pPr>
            <a:endParaRPr lang="pl-PL" i="1" dirty="0">
              <a:solidFill>
                <a:srgbClr val="333333"/>
              </a:solidFill>
              <a:latin typeface="+mj-lt"/>
              <a:ea typeface="Calibri" panose="020F0502020204030204" pitchFamily="34" charset="0"/>
              <a:cs typeface="Calibri" panose="020F0502020204030204" pitchFamily="34" charset="0"/>
            </a:endParaRPr>
          </a:p>
          <a:p>
            <a:pPr algn="just">
              <a:lnSpc>
                <a:spcPct val="150000"/>
              </a:lnSpc>
              <a:spcAft>
                <a:spcPts val="0"/>
              </a:spcAft>
            </a:pPr>
            <a:r>
              <a:rPr lang="pl-PL" i="1" dirty="0">
                <a:solidFill>
                  <a:srgbClr val="333333"/>
                </a:solidFill>
                <a:latin typeface="+mj-lt"/>
                <a:ea typeface="Calibri" panose="020F0502020204030204" pitchFamily="34" charset="0"/>
                <a:cs typeface="Calibri" panose="020F0502020204030204" pitchFamily="34" charset="0"/>
              </a:rPr>
              <a:t>Znaczenie art. 684 k.p.c. dla postępowania o podział majątku wspólnego polega na tym, że sąd, w dążeniu do zakończenia podziału majątku w jednym postępowaniu, powinien zwrócić uwagę małżonków na potrzebę wskazania całego majątku podlegającego podziałowi oraz że nie jest związany wnioskami małżonków, jeżeli z oświadczeń ich wyniknie, że istnieje inny jeszcze majątek wspólny wymagający podziału. Przepis powyższy nie daje natomiast sądowi uprawnień do prowadzenia z urzędu dochodzeń, czy i jaki istnieje inny wspólny majątek.</a:t>
            </a:r>
            <a:endParaRPr lang="pl-PL" sz="1600"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pl-PL" dirty="0">
                <a:solidFill>
                  <a:srgbClr val="212529"/>
                </a:solidFill>
                <a:latin typeface="+mj-lt"/>
                <a:ea typeface="Times New Roman" panose="02020603050405020304" pitchFamily="18" charset="0"/>
                <a:cs typeface="Calibri" panose="020F0502020204030204" pitchFamily="34" charset="0"/>
              </a:rPr>
              <a:t> </a:t>
            </a:r>
            <a:endParaRPr lang="pl-PL"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73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971600" y="889844"/>
            <a:ext cx="7200800" cy="5355312"/>
          </a:xfrm>
          <a:prstGeom prst="rect">
            <a:avLst/>
          </a:prstGeom>
        </p:spPr>
        <p:txBody>
          <a:bodyPr wrap="square">
            <a:spAutoFit/>
          </a:bodyPr>
          <a:lstStyle/>
          <a:p>
            <a:pPr algn="ctr"/>
            <a:r>
              <a:rPr lang="pl-PL" b="1" dirty="0"/>
              <a:t>Art. 520 k.p.c.</a:t>
            </a:r>
            <a:endParaRPr lang="pl-PL" dirty="0"/>
          </a:p>
          <a:p>
            <a:r>
              <a:rPr lang="pl-PL" b="1" dirty="0"/>
              <a:t> </a:t>
            </a:r>
            <a:endParaRPr lang="pl-PL" dirty="0"/>
          </a:p>
          <a:p>
            <a:pPr algn="ctr"/>
            <a:r>
              <a:rPr lang="pl-PL" b="1" dirty="0"/>
              <a:t>§1</a:t>
            </a:r>
            <a:endParaRPr lang="pl-PL" dirty="0"/>
          </a:p>
          <a:p>
            <a:pPr algn="just"/>
            <a:r>
              <a:rPr lang="pl-PL" dirty="0"/>
              <a:t>Każdy uczestnik ponosi koszty postępowania związane ze swym udziałem w sprawie.</a:t>
            </a:r>
          </a:p>
          <a:p>
            <a:pPr algn="ctr"/>
            <a:r>
              <a:rPr lang="pl-PL" b="1" dirty="0"/>
              <a:t>§2</a:t>
            </a:r>
            <a:endParaRPr lang="pl-PL" dirty="0"/>
          </a:p>
          <a:p>
            <a:pPr algn="just"/>
            <a:r>
              <a:rPr lang="pl-PL" dirty="0"/>
              <a:t>Jeżeli jednak uczestnicy są w różnym stopniu zainteresowani w wyniku postępowania lub interesy ich są sprzeczne, sąd może stosunkowo rozdzielić obowiązek zwrotu kosztów lub włożyć go na jednego z uczestników w całości. To samo dotyczy zwrotu kosztów postępowania wyłożonych przez uczestników.</a:t>
            </a:r>
          </a:p>
          <a:p>
            <a:pPr algn="ctr"/>
            <a:r>
              <a:rPr lang="pl-PL" b="1" dirty="0"/>
              <a:t>§3</a:t>
            </a:r>
            <a:endParaRPr lang="pl-PL" dirty="0"/>
          </a:p>
          <a:p>
            <a:pPr algn="just"/>
            <a:r>
              <a:rPr lang="pl-PL" dirty="0"/>
              <a:t>Jeżeli interesy uczestników są sprzeczne, sąd może włożyć na uczestnika, którego wnioski zostały oddalone lub odrzucone, obowiązek zwrotu kosztów postępowania poniesionych przez innego uczestnika. Przepis powyższy stosuje się odpowiednio, jeżeli uczestnik postępował niesumiennie lub oczywiście niewłaściwie.</a:t>
            </a:r>
          </a:p>
          <a:p>
            <a:pPr lvl="0"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1978207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43608" y="1412776"/>
            <a:ext cx="7200800" cy="3693319"/>
          </a:xfrm>
          <a:prstGeom prst="rect">
            <a:avLst/>
          </a:prstGeom>
        </p:spPr>
        <p:txBody>
          <a:bodyPr wrap="square">
            <a:spAutoFit/>
          </a:bodyPr>
          <a:lstStyle/>
          <a:p>
            <a:pPr algn="ctr"/>
            <a:r>
              <a:rPr lang="pl-PL" b="1" dirty="0"/>
              <a:t>Postanowienie Sądu Najwyższego z dnia 14 listopada 2012r., </a:t>
            </a:r>
          </a:p>
          <a:p>
            <a:pPr algn="ctr"/>
            <a:r>
              <a:rPr lang="pl-PL" b="1" dirty="0"/>
              <a:t>II CSK 187/12</a:t>
            </a:r>
          </a:p>
          <a:p>
            <a:endParaRPr lang="pl-PL" b="1" dirty="0"/>
          </a:p>
          <a:p>
            <a:endParaRPr lang="pl-PL" b="1" dirty="0"/>
          </a:p>
          <a:p>
            <a:pPr algn="just"/>
            <a:r>
              <a:rPr lang="pl-PL" i="1" dirty="0"/>
              <a:t>W postępowaniu o podział majątku wspólnego, sąd nie może wbrew woli uczestnika przyznać mu prawa majątkowego i zasądzić od niego na rzecz innego uczestnika spłatę lub dopłatę (art. 46 </a:t>
            </a:r>
            <a:r>
              <a:rPr lang="pl-PL" i="1" dirty="0" err="1"/>
              <a:t>k.r.o</a:t>
            </a:r>
            <a:r>
              <a:rPr lang="pl-PL" i="1" dirty="0"/>
              <a:t>. w zw. z art. 1035 k.c. i art. 212 § 2 k.c.). Powody sprzeciwu uczestnika są prawnie irrelewantne. Również wzgląd na zasady współżycia społecznego i interesy uczestników nie uzasadnia orzekania w taki sposób o podziale.</a:t>
            </a:r>
          </a:p>
          <a:p>
            <a:r>
              <a:rPr lang="pl-PL" b="1" dirty="0"/>
              <a:t> </a:t>
            </a:r>
            <a:endParaRPr lang="pl-PL"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199430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79712" y="1166842"/>
            <a:ext cx="6624736" cy="4524315"/>
          </a:xfrm>
          <a:prstGeom prst="rect">
            <a:avLst/>
          </a:prstGeom>
        </p:spPr>
        <p:txBody>
          <a:bodyPr wrap="square">
            <a:spAutoFit/>
          </a:bodyPr>
          <a:lstStyle/>
          <a:p>
            <a:pPr algn="ctr"/>
            <a:r>
              <a:rPr lang="pl-PL" b="1" dirty="0"/>
              <a:t>Art. 31§1 </a:t>
            </a:r>
            <a:r>
              <a:rPr lang="pl-PL" b="1" dirty="0" err="1"/>
              <a:t>k.r.o</a:t>
            </a:r>
            <a:r>
              <a:rPr lang="pl-PL" b="1" dirty="0"/>
              <a:t>.</a:t>
            </a:r>
          </a:p>
          <a:p>
            <a:pPr algn="ctr"/>
            <a:endParaRPr lang="pl-PL" dirty="0"/>
          </a:p>
          <a:p>
            <a:pPr algn="just"/>
            <a:r>
              <a:rPr lang="pl-PL" b="1" i="1" dirty="0"/>
              <a:t>Z chwilą zawarcia małżeństwa powstaje między małżonkami z mocy ustawy wspólność majątkowa (wspólność ustawowa) obejmująca przedmioty majątkowe nabyte w czasie jej trwania przez oboje małżonków lub przez jednego z nich (majątek wspólny). Przedmioty majątkowe nieobjęte wspólnością ustawową należą do majątku osobistego każdego z małżonków</a:t>
            </a:r>
            <a:r>
              <a:rPr lang="pl-PL" b="1" dirty="0"/>
              <a:t>.</a:t>
            </a:r>
          </a:p>
          <a:p>
            <a:pPr algn="just"/>
            <a:endParaRPr lang="pl-PL" b="1" dirty="0"/>
          </a:p>
          <a:p>
            <a:pPr algn="just"/>
            <a:endParaRPr lang="pl-PL" b="1" dirty="0"/>
          </a:p>
          <a:p>
            <a:pPr algn="just"/>
            <a:endParaRPr lang="pl-PL" b="1" dirty="0"/>
          </a:p>
          <a:p>
            <a:pPr algn="just"/>
            <a:r>
              <a:rPr lang="pl-PL" b="1" dirty="0"/>
              <a:t>Czas – główny element przesądzający do jakiego majątku zaliczyć dany przedmiot.</a:t>
            </a:r>
            <a:endParaRPr lang="pl-PL" dirty="0"/>
          </a:p>
          <a:p>
            <a:pPr algn="just"/>
            <a:endParaRPr lang="pl-PL" dirty="0"/>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42281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7664" y="2060848"/>
            <a:ext cx="7056784" cy="1477328"/>
          </a:xfrm>
          <a:prstGeom prst="rect">
            <a:avLst/>
          </a:prstGeom>
        </p:spPr>
        <p:txBody>
          <a:bodyPr wrap="square">
            <a:spAutoFit/>
          </a:bodyPr>
          <a:lstStyle/>
          <a:p>
            <a:pPr algn="ctr"/>
            <a:r>
              <a:rPr lang="pl-PL" b="1" dirty="0"/>
              <a:t>Art. 511§1 k.p.c.</a:t>
            </a:r>
          </a:p>
          <a:p>
            <a:pPr algn="ctr"/>
            <a:endParaRPr lang="pl-PL" dirty="0"/>
          </a:p>
          <a:p>
            <a:pPr algn="just"/>
            <a:r>
              <a:rPr lang="pl-PL" dirty="0"/>
              <a:t>Wniosek o wszczęcie postępowania powinien czynić zadość przepisom o pozwie, z tą zmianą, że zamiast pozwanego należy wymienić zainteresowanych w sprawie.</a:t>
            </a:r>
            <a:endParaRPr lang="pl-PL" dirty="0">
              <a:latin typeface="Cambria" pitchFamily="18" charset="0"/>
              <a:ea typeface="Cambria" pitchFamily="18" charset="0"/>
            </a:endParaRPr>
          </a:p>
        </p:txBody>
      </p:sp>
    </p:spTree>
    <p:extLst>
      <p:ext uri="{BB962C8B-B14F-4D97-AF65-F5344CB8AC3E}">
        <p14:creationId xmlns:p14="http://schemas.microsoft.com/office/powerpoint/2010/main" val="3369750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2" y="836712"/>
            <a:ext cx="6912768" cy="5632311"/>
          </a:xfrm>
          <a:prstGeom prst="rect">
            <a:avLst/>
          </a:prstGeom>
        </p:spPr>
        <p:txBody>
          <a:bodyPr wrap="square">
            <a:spAutoFit/>
          </a:bodyPr>
          <a:lstStyle/>
          <a:p>
            <a:pPr algn="ctr"/>
            <a:r>
              <a:rPr lang="pl-PL" b="1" dirty="0"/>
              <a:t>Art. 126 k.p.c. [Ogólne warunki pism procesowych]</a:t>
            </a:r>
            <a:endParaRPr lang="pl-PL" dirty="0"/>
          </a:p>
          <a:p>
            <a:pPr algn="ctr"/>
            <a:r>
              <a:rPr lang="pl-PL" b="1" dirty="0"/>
              <a:t>§1</a:t>
            </a:r>
            <a:endParaRPr lang="pl-PL" dirty="0"/>
          </a:p>
          <a:p>
            <a:pPr algn="just"/>
            <a:r>
              <a:rPr lang="pl-PL" dirty="0"/>
              <a:t>Każde pismo procesowe powinno zawierać:</a:t>
            </a:r>
          </a:p>
          <a:p>
            <a:pPr algn="just"/>
            <a:r>
              <a:rPr lang="pl-PL" dirty="0"/>
              <a:t>1) oznaczenie sądu, do którego jest skierowane;</a:t>
            </a:r>
          </a:p>
          <a:p>
            <a:pPr algn="just"/>
            <a:r>
              <a:rPr lang="pl-PL" dirty="0"/>
              <a:t>2) imiona i nazwiska lub nazwy stron, ich przedstawicieli ustawowych i pełnomocników;</a:t>
            </a:r>
          </a:p>
          <a:p>
            <a:pPr algn="just"/>
            <a:r>
              <a:rPr lang="pl-PL" dirty="0"/>
              <a:t>3) oznaczenie rodzaju pisma;</a:t>
            </a:r>
          </a:p>
          <a:p>
            <a:pPr algn="just"/>
            <a:r>
              <a:rPr lang="pl-PL" dirty="0"/>
              <a:t>4) osnowę wniosku lub oświadczenia;</a:t>
            </a:r>
          </a:p>
          <a:p>
            <a:pPr algn="just"/>
            <a:r>
              <a:rPr lang="pl-PL" dirty="0"/>
              <a:t>5) w przypadku gdy jest to konieczne do rozstrzygnięcia co do wniosku lub oświadczenia - wskazanie faktów, na których strona opiera swój wniosek lub oświadczenie, oraz wskazanie dowodu na wykazanie każdego z tych faktów;</a:t>
            </a:r>
          </a:p>
          <a:p>
            <a:pPr algn="just"/>
            <a:r>
              <a:rPr lang="pl-PL" dirty="0"/>
              <a:t>6) podpis strony albo jej przedstawiciela ustawowego lub pełnomocnika;</a:t>
            </a:r>
          </a:p>
          <a:p>
            <a:pPr algn="just"/>
            <a:r>
              <a:rPr lang="pl-PL" dirty="0"/>
              <a:t>7) </a:t>
            </a:r>
            <a:r>
              <a:rPr lang="pl-PL" b="1" u="sng" dirty="0"/>
              <a:t>wymienienie załączników.</a:t>
            </a:r>
            <a:endParaRPr lang="pl-PL" dirty="0"/>
          </a:p>
          <a:p>
            <a:r>
              <a:rPr lang="pl-PL" dirty="0"/>
              <a:t> </a:t>
            </a:r>
          </a:p>
          <a:p>
            <a:pPr algn="ctr"/>
            <a:r>
              <a:rPr lang="pl-PL" b="1" dirty="0"/>
              <a:t>§1</a:t>
            </a:r>
            <a:r>
              <a:rPr lang="pl-PL" b="1" baseline="30000" dirty="0"/>
              <a:t>1</a:t>
            </a:r>
            <a:endParaRPr lang="pl-PL" dirty="0"/>
          </a:p>
          <a:p>
            <a:pPr algn="just"/>
            <a:r>
              <a:rPr lang="pl-PL" dirty="0"/>
              <a:t>Do pisma procesowego dołącza się załączniki wymienione w tym piśmie.</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1232550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91680" y="889843"/>
            <a:ext cx="7056784" cy="5355312"/>
          </a:xfrm>
          <a:prstGeom prst="rect">
            <a:avLst/>
          </a:prstGeom>
        </p:spPr>
        <p:txBody>
          <a:bodyPr wrap="square">
            <a:spAutoFit/>
          </a:bodyPr>
          <a:lstStyle/>
          <a:p>
            <a:pPr algn="ctr"/>
            <a:r>
              <a:rPr lang="pl-PL" b="1" dirty="0"/>
              <a:t>Art.  187 k.p.c.</a:t>
            </a:r>
          </a:p>
          <a:p>
            <a:pPr algn="ctr"/>
            <a:endParaRPr lang="pl-PL" dirty="0"/>
          </a:p>
          <a:p>
            <a:pPr algn="ctr"/>
            <a:r>
              <a:rPr lang="pl-PL" b="1" dirty="0"/>
              <a:t>§1</a:t>
            </a:r>
            <a:endParaRPr lang="pl-PL" dirty="0"/>
          </a:p>
          <a:p>
            <a:pPr algn="just"/>
            <a:r>
              <a:rPr lang="pl-PL" dirty="0"/>
              <a:t>Pozew powinien czynić zadość warunkom pisma procesowego, a nadto zawierać:</a:t>
            </a:r>
          </a:p>
          <a:p>
            <a:pPr algn="just"/>
            <a:r>
              <a:rPr lang="pl-PL" dirty="0"/>
              <a:t>1) dokładnie określone żądanie, a w sprawach o prawa majątkowe także oznaczenie wartości przedmiotu sporu, chyba że przedmiotem sprawy jest oznaczona kwota pieniężna;</a:t>
            </a:r>
          </a:p>
          <a:p>
            <a:pPr algn="just"/>
            <a:r>
              <a:rPr lang="pl-PL" dirty="0"/>
              <a:t>1</a:t>
            </a:r>
            <a:r>
              <a:rPr lang="pl-PL" baseline="30000" dirty="0"/>
              <a:t>1</a:t>
            </a:r>
            <a:r>
              <a:rPr lang="pl-PL" dirty="0"/>
              <a:t>) oznaczenie daty wymagalności roszczenia w sprawach o zasądzenie roszczenia;</a:t>
            </a:r>
          </a:p>
          <a:p>
            <a:pPr algn="just"/>
            <a:r>
              <a:rPr lang="pl-PL" dirty="0"/>
              <a:t>2) wskazanie faktów, na których powód opiera swoje żądanie, a w miarę potrzeby uzasadniających również właściwość sądu;</a:t>
            </a:r>
          </a:p>
          <a:p>
            <a:pPr algn="just"/>
            <a:r>
              <a:rPr lang="pl-PL" dirty="0"/>
              <a:t>3) </a:t>
            </a:r>
            <a:r>
              <a:rPr lang="pl-PL" b="1" u="sng" dirty="0"/>
              <a:t>informację, czy strony podjęły próbę mediacji lub innego pozasądowego sposobu rozwiązania sporu, a w przypadku gdy takich prób nie podjęto, wyjaśnienie przyczyn ich niepodjęcia.</a:t>
            </a:r>
            <a:endParaRPr lang="pl-PL"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344798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124744"/>
            <a:ext cx="7704856" cy="4801314"/>
          </a:xfrm>
          <a:prstGeom prst="rect">
            <a:avLst/>
          </a:prstGeom>
        </p:spPr>
        <p:txBody>
          <a:bodyPr wrap="square">
            <a:spAutoFit/>
          </a:bodyPr>
          <a:lstStyle/>
          <a:p>
            <a:pPr algn="ctr"/>
            <a:r>
              <a:rPr lang="pl-PL" b="1" dirty="0"/>
              <a:t>Art.  187 k.p.c.</a:t>
            </a:r>
          </a:p>
          <a:p>
            <a:pPr algn="ctr"/>
            <a:endParaRPr lang="pl-PL" b="1" dirty="0"/>
          </a:p>
          <a:p>
            <a:pPr algn="ctr"/>
            <a:r>
              <a:rPr lang="pl-PL" b="1" dirty="0"/>
              <a:t>§2</a:t>
            </a:r>
            <a:endParaRPr lang="pl-PL" dirty="0"/>
          </a:p>
          <a:p>
            <a:pPr algn="just"/>
            <a:r>
              <a:rPr lang="pl-PL" dirty="0"/>
              <a:t>Pozew może zawierać wnioski o zabezpieczenie powództwa, nadanie wyrokowi rygoru natychmiastowej wykonalności i przeprowadzenie rozprawy w nieobecności powoda oraz wnioski służące do przygotowania rozprawy, a w szczególności wnioski o:</a:t>
            </a:r>
          </a:p>
          <a:p>
            <a:pPr algn="just"/>
            <a:r>
              <a:rPr lang="pl-PL" dirty="0"/>
              <a:t>1) wezwanie na rozprawę wskazanych przez powoda świadków i biegłych;</a:t>
            </a:r>
          </a:p>
          <a:p>
            <a:pPr algn="just"/>
            <a:r>
              <a:rPr lang="pl-PL" dirty="0"/>
              <a:t>2) dokonanie oględzin;</a:t>
            </a:r>
          </a:p>
          <a:p>
            <a:pPr algn="just"/>
            <a:r>
              <a:rPr lang="pl-PL" dirty="0"/>
              <a:t>3) polecenie pozwanemu dostarczenia na rozprawę dokumentu będącego w jego posiadaniu, a potrzebnego do przeprowadzenia dowodu, lub przedmiotu oględzin;</a:t>
            </a:r>
          </a:p>
          <a:p>
            <a:pPr algn="just"/>
            <a:r>
              <a:rPr lang="pl-PL" dirty="0"/>
              <a:t>4) </a:t>
            </a:r>
            <a:r>
              <a:rPr lang="pl-PL" b="1" u="sng" dirty="0"/>
              <a:t>zażądanie dowodów znajdujących się w sądach, urzędach lub u osób trzecich, wraz z uprawdopodobnieniem, że strona sama nie może ich uzyskać.</a:t>
            </a:r>
            <a:endParaRPr lang="pl-PL" dirty="0"/>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3539351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764704"/>
            <a:ext cx="7560840" cy="5909310"/>
          </a:xfrm>
          <a:prstGeom prst="rect">
            <a:avLst/>
          </a:prstGeom>
        </p:spPr>
        <p:txBody>
          <a:bodyPr wrap="square">
            <a:spAutoFit/>
          </a:bodyPr>
          <a:lstStyle/>
          <a:p>
            <a:pPr algn="ctr"/>
            <a:r>
              <a:rPr lang="pl-PL" b="1" dirty="0"/>
              <a:t>Art. 567 k.p.c. </a:t>
            </a:r>
          </a:p>
          <a:p>
            <a:pPr algn="ctr"/>
            <a:r>
              <a:rPr lang="pl-PL" b="1" dirty="0"/>
              <a:t>[Postępowanie o podział majątku wspólnego]</a:t>
            </a:r>
            <a:endParaRPr lang="pl-PL" dirty="0"/>
          </a:p>
          <a:p>
            <a:pPr algn="ctr"/>
            <a:r>
              <a:rPr lang="pl-PL" b="1" dirty="0"/>
              <a:t>§1</a:t>
            </a:r>
            <a:endParaRPr lang="pl-PL" dirty="0"/>
          </a:p>
          <a:p>
            <a:pPr algn="just"/>
            <a:r>
              <a:rPr lang="pl-PL" dirty="0"/>
              <a:t>W postępowaniu o podział majątku wspólnego po ustaniu wspólności majątkowej między małżonkami sąd rozstrzyga także o żądaniu ustalenia nierównych udziałów małżonków w majątku wspólnym oraz o tym, jakie wydatki, nakłady i inne świadczenia z majątku wspólnego na rzecz majątku osobistego lub odwrotnie podlegają zwrotowi.</a:t>
            </a:r>
          </a:p>
          <a:p>
            <a:pPr algn="ctr"/>
            <a:r>
              <a:rPr lang="pl-PL" b="1" dirty="0"/>
              <a:t>§2</a:t>
            </a:r>
            <a:endParaRPr lang="pl-PL" dirty="0"/>
          </a:p>
          <a:p>
            <a:pPr algn="just"/>
            <a:r>
              <a:rPr lang="pl-PL" dirty="0"/>
              <a:t>W razie sporu co do ustalenia nierównych udziałów w majątku wspólnym sąd może w tym przedmiocie orzec postanowieniem wstępnym.</a:t>
            </a:r>
          </a:p>
          <a:p>
            <a:pPr algn="ctr"/>
            <a:r>
              <a:rPr lang="pl-PL" b="1" dirty="0"/>
              <a:t>§3</a:t>
            </a:r>
            <a:endParaRPr lang="pl-PL" dirty="0"/>
          </a:p>
          <a:p>
            <a:pPr algn="just"/>
            <a:r>
              <a:rPr lang="pl-PL" dirty="0"/>
              <a:t>Do postępowania o podział majątku wspólnego po ustaniu wspólności majątkowej między małżonkami, a zwłaszcza do odrębnego postępowania w sprawach wymienionych w paragrafie pierwszym stosuje się odpowiednio przepisy o dziale spadku.</a:t>
            </a:r>
          </a:p>
          <a:p>
            <a:pPr algn="just"/>
            <a:r>
              <a:rPr lang="pl-PL" dirty="0"/>
              <a:t>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3720340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043608" y="1028343"/>
            <a:ext cx="7272808" cy="5078313"/>
          </a:xfrm>
          <a:prstGeom prst="rect">
            <a:avLst/>
          </a:prstGeom>
        </p:spPr>
        <p:txBody>
          <a:bodyPr wrap="square">
            <a:spAutoFit/>
          </a:bodyPr>
          <a:lstStyle/>
          <a:p>
            <a:pPr algn="ctr"/>
            <a:r>
              <a:rPr lang="pl-PL" b="1" dirty="0"/>
              <a:t>Art. 43 </a:t>
            </a:r>
            <a:r>
              <a:rPr lang="pl-PL" b="1" dirty="0" err="1"/>
              <a:t>k.r.o</a:t>
            </a:r>
            <a:r>
              <a:rPr lang="pl-PL" b="1" dirty="0"/>
              <a:t>.  [Udziały w majątku wspólnym]</a:t>
            </a:r>
          </a:p>
          <a:p>
            <a:pPr algn="ctr"/>
            <a:endParaRPr lang="pl-PL" dirty="0"/>
          </a:p>
          <a:p>
            <a:pPr algn="ctr"/>
            <a:r>
              <a:rPr lang="pl-PL" b="1" dirty="0"/>
              <a:t>§1</a:t>
            </a:r>
            <a:endParaRPr lang="pl-PL" dirty="0"/>
          </a:p>
          <a:p>
            <a:pPr algn="just"/>
            <a:r>
              <a:rPr lang="pl-PL" dirty="0"/>
              <a:t>Oboje małżonkowie mają równe udziały w majątku wspólnym.</a:t>
            </a:r>
          </a:p>
          <a:p>
            <a:pPr algn="ctr"/>
            <a:r>
              <a:rPr lang="pl-PL" b="1" dirty="0"/>
              <a:t>§2</a:t>
            </a:r>
            <a:endParaRPr lang="pl-PL" dirty="0"/>
          </a:p>
          <a:p>
            <a:pPr algn="just"/>
            <a:r>
              <a:rPr lang="pl-PL" dirty="0"/>
              <a:t>Jednakże z ważnych powodów każdy z małżonków może żądać, ażeby ustalenie udziałów w majątku wspólnym nastąpiło z uwzględnieniem stopnia, w którym każdy z nich przyczynił się do powstania tego majątku. Spadkobiercy małżonka mogą wystąpić z takim żądaniem tylko w wypadku, gdy spadkodawca wytoczył powództwo o unieważnienie małżeństwa albo o rozwód lub wystąpił o orzeczenie separacji.</a:t>
            </a:r>
          </a:p>
          <a:p>
            <a:pPr algn="ctr"/>
            <a:r>
              <a:rPr lang="pl-PL" b="1" dirty="0"/>
              <a:t>§3</a:t>
            </a:r>
            <a:endParaRPr lang="pl-PL" dirty="0"/>
          </a:p>
          <a:p>
            <a:pPr algn="just"/>
            <a:r>
              <a:rPr lang="pl-PL" dirty="0"/>
              <a:t>Przy ocenie, w jakim stopniu każdy z małżonków przyczynił się do powstania majątku wspólnego, uwzględnia się także nakład osobistej pracy przy wychowaniu dzieci i we wspólnym gospodarstwie domowym.</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343053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2" y="2132856"/>
            <a:ext cx="7200800" cy="2308324"/>
          </a:xfrm>
          <a:prstGeom prst="rect">
            <a:avLst/>
          </a:prstGeom>
        </p:spPr>
        <p:txBody>
          <a:bodyPr wrap="square">
            <a:spAutoFit/>
          </a:bodyPr>
          <a:lstStyle/>
          <a:p>
            <a:pPr algn="ctr"/>
            <a:r>
              <a:rPr lang="pl-PL" b="1" dirty="0"/>
              <a:t>Uchwała Sądu Najwyższego z dnia 22 listopada 1972 r., </a:t>
            </a:r>
          </a:p>
          <a:p>
            <a:pPr algn="ctr"/>
            <a:r>
              <a:rPr lang="pl-PL" b="1" dirty="0"/>
              <a:t>III CZP 83/72</a:t>
            </a:r>
          </a:p>
          <a:p>
            <a:endParaRPr lang="pl-PL" b="1" dirty="0"/>
          </a:p>
          <a:p>
            <a:endParaRPr lang="pl-PL" b="1" dirty="0"/>
          </a:p>
          <a:p>
            <a:r>
              <a:rPr lang="pl-PL" i="1" dirty="0"/>
              <a:t>Żądanie ustalenia nierównych udziałów małżonków w majątku wspólnym nie ulega przedawnieniu.</a:t>
            </a:r>
          </a:p>
          <a:p>
            <a:r>
              <a:rPr lang="pl-PL" dirty="0"/>
              <a:t>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73012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7704" y="2136338"/>
            <a:ext cx="6912768" cy="2585323"/>
          </a:xfrm>
          <a:prstGeom prst="rect">
            <a:avLst/>
          </a:prstGeom>
        </p:spPr>
        <p:txBody>
          <a:bodyPr wrap="square">
            <a:spAutoFit/>
          </a:bodyPr>
          <a:lstStyle/>
          <a:p>
            <a:pPr algn="ctr"/>
            <a:r>
              <a:rPr lang="pl-PL" b="1" dirty="0"/>
              <a:t>Wyrok Sądu Najwyższego z dnia 12 maja 2017r., </a:t>
            </a:r>
          </a:p>
          <a:p>
            <a:pPr algn="ctr"/>
            <a:r>
              <a:rPr lang="pl-PL" b="1" dirty="0"/>
              <a:t>III CSK 182/16</a:t>
            </a:r>
          </a:p>
          <a:p>
            <a:endParaRPr lang="pl-PL" b="1" dirty="0"/>
          </a:p>
          <a:p>
            <a:endParaRPr lang="pl-PL" b="1" dirty="0"/>
          </a:p>
          <a:p>
            <a:pPr algn="just"/>
            <a:r>
              <a:rPr lang="pl-PL" i="1" dirty="0"/>
              <a:t>Żądanie ustalenia nierównych udziałów nie jest dopuszczalne po prawomocnym orzeczeniu o podziale majątku wspólnego. </a:t>
            </a:r>
          </a:p>
          <a:p>
            <a:r>
              <a:rPr lang="pl-PL" dirty="0"/>
              <a:t>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33326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2276872"/>
            <a:ext cx="7344816" cy="2031325"/>
          </a:xfrm>
          <a:prstGeom prst="rect">
            <a:avLst/>
          </a:prstGeom>
        </p:spPr>
        <p:txBody>
          <a:bodyPr wrap="square">
            <a:spAutoFit/>
          </a:bodyPr>
          <a:lstStyle/>
          <a:p>
            <a:r>
              <a:rPr lang="pl-PL" b="1" dirty="0"/>
              <a:t>Przykład:</a:t>
            </a:r>
            <a:endParaRPr lang="pl-PL" dirty="0"/>
          </a:p>
          <a:p>
            <a:r>
              <a:rPr lang="pl-PL" dirty="0"/>
              <a:t> </a:t>
            </a:r>
          </a:p>
          <a:p>
            <a:pPr algn="just"/>
            <a:r>
              <a:rPr lang="pl-PL" i="1" dirty="0"/>
              <a:t>Wnoszę o ustalenie, że udziały Anny Nowak i Jana Nowak w majątku wspólnym nie są równe i wynoszą: 70% dla wnioskodawcy przy 30% dla uczestniczki. </a:t>
            </a:r>
            <a:endParaRPr lang="pl-PL" dirty="0"/>
          </a:p>
          <a:p>
            <a:r>
              <a:rPr lang="pl-PL" i="1" dirty="0"/>
              <a:t> </a:t>
            </a:r>
            <a:endParaRPr lang="pl-PL"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54051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556792"/>
            <a:ext cx="7344816" cy="2862322"/>
          </a:xfrm>
          <a:prstGeom prst="rect">
            <a:avLst/>
          </a:prstGeom>
        </p:spPr>
        <p:txBody>
          <a:bodyPr wrap="square">
            <a:spAutoFit/>
          </a:bodyPr>
          <a:lstStyle/>
          <a:p>
            <a:pPr algn="just"/>
            <a:endParaRPr lang="pl-PL" i="1" dirty="0"/>
          </a:p>
          <a:p>
            <a:pPr algn="ctr"/>
            <a:r>
              <a:rPr lang="pl-PL" b="1" dirty="0"/>
              <a:t>Postanowienie Sądu Najwyższego z dnia 3 grudnia 1968 r., </a:t>
            </a:r>
          </a:p>
          <a:p>
            <a:pPr algn="ctr"/>
            <a:r>
              <a:rPr lang="pl-PL" b="1" dirty="0"/>
              <a:t>III CRN 100/68</a:t>
            </a:r>
            <a:endParaRPr lang="pl-PL" dirty="0"/>
          </a:p>
          <a:p>
            <a:pPr algn="just"/>
            <a:endParaRPr lang="pl-PL" i="1" dirty="0"/>
          </a:p>
          <a:p>
            <a:pPr algn="just"/>
            <a:endParaRPr lang="pl-PL" i="1" dirty="0"/>
          </a:p>
          <a:p>
            <a:pPr algn="just"/>
            <a:r>
              <a:rPr lang="pl-PL" i="1" dirty="0"/>
              <a:t>Art. 43 § 2 </a:t>
            </a:r>
            <a:r>
              <a:rPr lang="pl-PL" i="1" dirty="0" err="1"/>
              <a:t>k.r.o</a:t>
            </a:r>
            <a:r>
              <a:rPr lang="pl-PL" i="1" dirty="0"/>
              <a:t>. nie wyłącza możności pozbawienia małżonka całego udziału w majątku wspólnym, jednakże rozstrzygnięcie takie może zapaść tylko w sytuacjach wyjątkowych</a:t>
            </a:r>
            <a:r>
              <a:rPr lang="pl-PL" dirty="0"/>
              <a:t>.</a:t>
            </a:r>
          </a:p>
          <a:p>
            <a:r>
              <a:rPr lang="pl-PL" b="1" dirty="0"/>
              <a:t> </a:t>
            </a:r>
            <a:endParaRPr lang="pl-PL" dirty="0"/>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299818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411760" y="620688"/>
            <a:ext cx="6480720" cy="4801314"/>
          </a:xfrm>
          <a:prstGeom prst="rect">
            <a:avLst/>
          </a:prstGeom>
        </p:spPr>
        <p:txBody>
          <a:bodyPr wrap="square">
            <a:spAutoFit/>
          </a:bodyPr>
          <a:lstStyle/>
          <a:p>
            <a:endParaRPr lang="pl-PL" b="1" dirty="0"/>
          </a:p>
          <a:p>
            <a:endParaRPr lang="pl-PL" b="1" dirty="0"/>
          </a:p>
          <a:p>
            <a:endParaRPr lang="pl-PL" b="1" dirty="0"/>
          </a:p>
          <a:p>
            <a:endParaRPr lang="pl-PL" b="1" dirty="0"/>
          </a:p>
          <a:p>
            <a:r>
              <a:rPr lang="pl-PL" b="1" dirty="0"/>
              <a:t>Wspólność majątkowa ma charakter </a:t>
            </a:r>
            <a:r>
              <a:rPr lang="pl-PL" b="1" dirty="0" err="1"/>
              <a:t>bezudziałowy</a:t>
            </a:r>
            <a:r>
              <a:rPr lang="pl-PL" b="1" dirty="0"/>
              <a:t>.</a:t>
            </a:r>
          </a:p>
          <a:p>
            <a:r>
              <a:rPr lang="pl-PL" b="1" dirty="0"/>
              <a:t> </a:t>
            </a:r>
          </a:p>
          <a:p>
            <a:endParaRPr lang="pl-PL" b="1" dirty="0"/>
          </a:p>
          <a:p>
            <a:pPr algn="ctr"/>
            <a:r>
              <a:rPr lang="pl-PL" b="1" dirty="0"/>
              <a:t>Art. 35 </a:t>
            </a:r>
            <a:r>
              <a:rPr lang="pl-PL" b="1" dirty="0" err="1"/>
              <a:t>k.r.o</a:t>
            </a:r>
            <a:r>
              <a:rPr lang="pl-PL" b="1" dirty="0"/>
              <a:t>.</a:t>
            </a:r>
          </a:p>
          <a:p>
            <a:pPr algn="ctr"/>
            <a:endParaRPr lang="pl-PL" dirty="0"/>
          </a:p>
          <a:p>
            <a:pPr algn="just"/>
            <a:r>
              <a:rPr lang="pl-PL" b="1" i="1" dirty="0"/>
              <a:t>W czasie trwania wspólności ustawowej żaden z małżonków nie może żądać podziału majątku wspólnego. Nie może również rozporządzać ani zobowiązywać się do rozporządzania udziałem, który w razie ustania wspólności przypadnie mu w majątku wspólnym lub w poszczególnych przedmiotach należących do tego majątku</a:t>
            </a:r>
            <a:r>
              <a:rPr lang="pl-PL" b="1" dirty="0"/>
              <a:t>.</a:t>
            </a:r>
            <a:endParaRPr lang="pl-PL" dirty="0"/>
          </a:p>
          <a:p>
            <a:endParaRPr lang="pl-PL" b="1" dirty="0">
              <a:latin typeface="Cambria" pitchFamily="18" charset="0"/>
              <a:ea typeface="Cambria" pitchFamily="18" charset="0"/>
            </a:endParaRPr>
          </a:p>
        </p:txBody>
      </p:sp>
    </p:spTree>
    <p:extLst>
      <p:ext uri="{BB962C8B-B14F-4D97-AF65-F5344CB8AC3E}">
        <p14:creationId xmlns:p14="http://schemas.microsoft.com/office/powerpoint/2010/main" val="1760009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1916832"/>
            <a:ext cx="7200800" cy="2862322"/>
          </a:xfrm>
          <a:prstGeom prst="rect">
            <a:avLst/>
          </a:prstGeom>
        </p:spPr>
        <p:txBody>
          <a:bodyPr wrap="square">
            <a:spAutoFit/>
          </a:bodyPr>
          <a:lstStyle/>
          <a:p>
            <a:pPr algn="just"/>
            <a:r>
              <a:rPr lang="pl-PL" b="1" dirty="0"/>
              <a:t>Przesłanki ustalenia nierównych udziałów w majątku wspólnym:</a:t>
            </a:r>
          </a:p>
          <a:p>
            <a:pPr algn="just"/>
            <a:endParaRPr lang="pl-PL" dirty="0"/>
          </a:p>
          <a:p>
            <a:pPr marL="342900" lvl="0" indent="-342900" algn="just">
              <a:buFont typeface="+mj-lt"/>
              <a:buAutoNum type="arabicPeriod"/>
            </a:pPr>
            <a:r>
              <a:rPr lang="pl-PL" dirty="0"/>
              <a:t>wystąpienie ważnych powodów, </a:t>
            </a:r>
          </a:p>
          <a:p>
            <a:pPr marL="342900" lvl="0" indent="-342900" algn="just">
              <a:buFont typeface="+mj-lt"/>
              <a:buAutoNum type="arabicPeriod"/>
            </a:pPr>
            <a:r>
              <a:rPr lang="pl-PL" dirty="0"/>
              <a:t>stopień przyczynienia się każdego z małżonków do powstania majątku wspólnego był diametralnie różny,</a:t>
            </a:r>
          </a:p>
          <a:p>
            <a:pPr algn="just"/>
            <a:endParaRPr lang="pl-PL" dirty="0"/>
          </a:p>
          <a:p>
            <a:pPr algn="just"/>
            <a:r>
              <a:rPr lang="pl-PL" dirty="0"/>
              <a:t>+ </a:t>
            </a:r>
          </a:p>
          <a:p>
            <a:pPr lvl="0" algn="just"/>
            <a:r>
              <a:rPr lang="pl-PL" dirty="0"/>
              <a:t>zgłoszenie żądania ustalenia nierównych udziałów.</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268968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75656" y="1166842"/>
            <a:ext cx="7344816" cy="4801314"/>
          </a:xfrm>
          <a:prstGeom prst="rect">
            <a:avLst/>
          </a:prstGeom>
        </p:spPr>
        <p:txBody>
          <a:bodyPr wrap="square">
            <a:spAutoFit/>
          </a:bodyPr>
          <a:lstStyle/>
          <a:p>
            <a:pPr algn="just"/>
            <a:r>
              <a:rPr lang="pl-PL" dirty="0"/>
              <a:t>Art. 43 § 2 </a:t>
            </a:r>
            <a:r>
              <a:rPr lang="pl-PL" dirty="0" err="1"/>
              <a:t>k.r.o</a:t>
            </a:r>
            <a:r>
              <a:rPr lang="pl-PL" dirty="0"/>
              <a:t>. określa dwie przesłanki ustalenia nierównych udziałów w majątku wspólnym, które mają charakter koniunkcji. Muszą zatem wystąpić łącznie i </a:t>
            </a:r>
            <a:r>
              <a:rPr lang="pl-PL" b="1" i="1" dirty="0"/>
              <a:t>pozostają wobec siebie w takim wzajemnym stosunku, że żadne "ważne powody" nie stanowią podstawy takiego orzeczenia, jeżeli stopień przyczynienia się małżonków do powstania majątku wspólnego jest równy, a jednocześnie - nawet różny stopień przyczynienia się małżonków do powstania tego majątku nie stanowi podstawy ustalenia nierównych udziałów, jeżeli nie przemawiają za tym "ważne powody".</a:t>
            </a:r>
            <a:endParaRPr lang="pl-PL" dirty="0"/>
          </a:p>
          <a:p>
            <a:r>
              <a:rPr lang="pl-PL" dirty="0"/>
              <a:t> </a:t>
            </a:r>
          </a:p>
          <a:p>
            <a:pPr algn="ctr"/>
            <a:r>
              <a:rPr lang="pl-PL" dirty="0"/>
              <a:t>Tak: Postanowienie Sądu Najwyższego z dnia 24 kwietnia 2013 r., IV CSK 553/12</a:t>
            </a:r>
          </a:p>
          <a:p>
            <a:pPr algn="ctr"/>
            <a:endParaRPr lang="pl-PL" dirty="0"/>
          </a:p>
          <a:p>
            <a:pPr algn="ctr"/>
            <a:r>
              <a:rPr lang="pl-PL" dirty="0"/>
              <a:t>Podobnie: Postanowienie Sądu Najwyższego z dnia 8 lutego 2018r., II CNP 11/17</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2401183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1772816"/>
            <a:ext cx="7344816" cy="3693319"/>
          </a:xfrm>
          <a:prstGeom prst="rect">
            <a:avLst/>
          </a:prstGeom>
        </p:spPr>
        <p:txBody>
          <a:bodyPr wrap="square">
            <a:spAutoFit/>
          </a:bodyPr>
          <a:lstStyle/>
          <a:p>
            <a:pPr algn="ctr"/>
            <a:r>
              <a:rPr lang="pl-PL" b="1" dirty="0"/>
              <a:t>Postanowienie Sądu Najwyższego z dnia 26 listopada 1973r., </a:t>
            </a:r>
          </a:p>
          <a:p>
            <a:pPr algn="ctr"/>
            <a:r>
              <a:rPr lang="pl-PL" b="1" dirty="0"/>
              <a:t>II CRN 227/73</a:t>
            </a:r>
          </a:p>
          <a:p>
            <a:pPr algn="just"/>
            <a:endParaRPr lang="pl-PL" i="1" dirty="0"/>
          </a:p>
          <a:p>
            <a:pPr algn="just"/>
            <a:endParaRPr lang="pl-PL" i="1" dirty="0"/>
          </a:p>
          <a:p>
            <a:pPr algn="just"/>
            <a:r>
              <a:rPr lang="pl-PL" i="1" dirty="0"/>
              <a:t>Artykuł 43 § 2 </a:t>
            </a:r>
            <a:r>
              <a:rPr lang="pl-PL" i="1" dirty="0" err="1"/>
              <a:t>k.r.o</a:t>
            </a:r>
            <a:r>
              <a:rPr lang="pl-PL" i="1" dirty="0"/>
              <a:t>. może mieć zastosowanie nie w każdym wypadku faktycznej nierówności przyczynienia się każdego z małżonków do powstania majątku wspólnego, lecz tylko w tych wypadkach, gdy małżonek, przeciwko któremu skierowane jest żądanie ustalenia nierównego udziału, w sposób </a:t>
            </a:r>
            <a:r>
              <a:rPr lang="pl-PL" b="1" i="1" u="sng" dirty="0"/>
              <a:t>rażący lub uporczywy</a:t>
            </a:r>
            <a:r>
              <a:rPr lang="pl-PL" i="1" dirty="0"/>
              <a:t> nie przyczynia się do powstania dorobku stosownie do posiadanych sił i możliwości zarobkowych.</a:t>
            </a:r>
          </a:p>
          <a:p>
            <a:pPr algn="just"/>
            <a:r>
              <a:rPr lang="pl-PL" i="1" dirty="0"/>
              <a:t>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190397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1556792"/>
            <a:ext cx="7488832" cy="2862322"/>
          </a:xfrm>
          <a:prstGeom prst="rect">
            <a:avLst/>
          </a:prstGeom>
        </p:spPr>
        <p:txBody>
          <a:bodyPr wrap="square">
            <a:spAutoFit/>
          </a:bodyPr>
          <a:lstStyle/>
          <a:p>
            <a:pPr algn="ctr"/>
            <a:r>
              <a:rPr lang="pl-PL" b="1" dirty="0">
                <a:latin typeface="+mj-lt"/>
                <a:ea typeface="Cambria" pitchFamily="18" charset="0"/>
              </a:rPr>
              <a:t>ważne powody z art. 52§1 </a:t>
            </a:r>
            <a:r>
              <a:rPr lang="pl-PL" b="1" dirty="0" err="1">
                <a:latin typeface="+mj-lt"/>
                <a:ea typeface="Cambria" pitchFamily="18" charset="0"/>
              </a:rPr>
              <a:t>k.r.o</a:t>
            </a:r>
            <a:r>
              <a:rPr lang="pl-PL" b="1" dirty="0">
                <a:latin typeface="+mj-lt"/>
                <a:ea typeface="Cambria" pitchFamily="18" charset="0"/>
              </a:rPr>
              <a:t>. ≠ ważne powody z art. 43§2 </a:t>
            </a:r>
            <a:r>
              <a:rPr lang="pl-PL" b="1" dirty="0" err="1">
                <a:latin typeface="+mj-lt"/>
                <a:ea typeface="Cambria" pitchFamily="18" charset="0"/>
              </a:rPr>
              <a:t>k.r.o</a:t>
            </a:r>
            <a:r>
              <a:rPr lang="pl-PL" b="1" dirty="0">
                <a:latin typeface="+mj-lt"/>
                <a:ea typeface="Cambria" pitchFamily="18" charset="0"/>
              </a:rPr>
              <a:t>.</a:t>
            </a:r>
          </a:p>
          <a:p>
            <a:pPr algn="ctr"/>
            <a:endParaRPr lang="pl-PL" b="1" dirty="0">
              <a:latin typeface="+mj-lt"/>
              <a:ea typeface="Cambria" pitchFamily="18" charset="0"/>
            </a:endParaRPr>
          </a:p>
          <a:p>
            <a:pPr algn="ctr"/>
            <a:endParaRPr lang="pl-PL" b="1" dirty="0">
              <a:latin typeface="+mj-lt"/>
              <a:ea typeface="Cambria" pitchFamily="18" charset="0"/>
            </a:endParaRPr>
          </a:p>
          <a:p>
            <a:pPr algn="ctr"/>
            <a:endParaRPr lang="pl-PL" b="1" dirty="0">
              <a:latin typeface="+mj-lt"/>
              <a:ea typeface="Cambria" pitchFamily="18" charset="0"/>
            </a:endParaRPr>
          </a:p>
          <a:p>
            <a:pPr algn="ctr"/>
            <a:endParaRPr lang="pl-PL" b="1" dirty="0">
              <a:latin typeface="+mj-lt"/>
              <a:ea typeface="Cambria" pitchFamily="18" charset="0"/>
            </a:endParaRPr>
          </a:p>
          <a:p>
            <a:pPr algn="just"/>
            <a:r>
              <a:rPr lang="pl-PL" b="1" i="1" dirty="0">
                <a:latin typeface="+mj-lt"/>
              </a:rPr>
              <a:t>Ważne powody z art. 43§2 </a:t>
            </a:r>
            <a:r>
              <a:rPr lang="pl-PL" b="1" i="1" dirty="0" err="1">
                <a:latin typeface="+mj-lt"/>
              </a:rPr>
              <a:t>k.r.o</a:t>
            </a:r>
            <a:r>
              <a:rPr lang="pl-PL" b="1" i="1" dirty="0">
                <a:latin typeface="+mj-lt"/>
              </a:rPr>
              <a:t>. to takie względy natury etycznej, które sprawiają, że w danych okolicznościach równość udziałów małżonków w majątku wspólnym wyraźnie kolidowałaby z zasadami współżycia społecznego. </a:t>
            </a:r>
            <a:endParaRPr lang="pl-PL" dirty="0">
              <a:latin typeface="+mj-lt"/>
            </a:endParaRPr>
          </a:p>
          <a:p>
            <a:pPr algn="ctr"/>
            <a:endParaRPr lang="pl-PL" b="1" dirty="0">
              <a:latin typeface="Cambria" pitchFamily="18" charset="0"/>
              <a:ea typeface="Cambria" pitchFamily="18" charset="0"/>
            </a:endParaRPr>
          </a:p>
        </p:txBody>
      </p:sp>
    </p:spTree>
    <p:extLst>
      <p:ext uri="{BB962C8B-B14F-4D97-AF65-F5344CB8AC3E}">
        <p14:creationId xmlns:p14="http://schemas.microsoft.com/office/powerpoint/2010/main" val="1756583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908720"/>
            <a:ext cx="7056784" cy="5355312"/>
          </a:xfrm>
          <a:prstGeom prst="rect">
            <a:avLst/>
          </a:prstGeom>
        </p:spPr>
        <p:txBody>
          <a:bodyPr wrap="square">
            <a:spAutoFit/>
          </a:bodyPr>
          <a:lstStyle/>
          <a:p>
            <a:pPr algn="ctr"/>
            <a:r>
              <a:rPr lang="pl-PL" b="1" dirty="0"/>
              <a:t>Postanowienie Sądu Najwyższego z dnia 8 lutego 2018 r., </a:t>
            </a:r>
          </a:p>
          <a:p>
            <a:pPr algn="ctr"/>
            <a:r>
              <a:rPr lang="pl-PL" b="1" dirty="0"/>
              <a:t>II CNP 11/17</a:t>
            </a:r>
          </a:p>
          <a:p>
            <a:pPr algn="just"/>
            <a:endParaRPr lang="pl-PL" b="1" i="1" dirty="0"/>
          </a:p>
          <a:p>
            <a:pPr algn="just"/>
            <a:endParaRPr lang="pl-PL" i="1" dirty="0"/>
          </a:p>
          <a:p>
            <a:pPr algn="just"/>
            <a:r>
              <a:rPr lang="pl-PL" i="1" dirty="0"/>
              <a:t>W orzecznictwie zdefiniowano ważne powody na gruncie omawianego unormowania jako okoliczności, które oceniane z punktu widzenia zasad współżycia społecznego sprzeciwiają się przyznaniu jednemu z małżonków korzyści z tej części majątku wspólnego, do której powstania ten małżonek nie przyczynił się. Podkreśla się przy tym, że ocena ważnych powodów ma nie tylko aspekt majątkowy, ale również etyczny, co wyraża się w postulacie dokonywania ich oceny przy uwzględnieniu zasad współżycia społecznego. Wskazano jednak trafnie, że nie chodzi tu o winę w rozkładzie pożycia, ale o winę odnoszoną do nieprzyczyniania się lub przyczyniania się w mniejszym stopniu niż to wynika z możliwości małżonka.</a:t>
            </a:r>
            <a:endParaRPr lang="pl-PL" dirty="0"/>
          </a:p>
          <a:p>
            <a:r>
              <a:rPr lang="pl-PL" dirty="0"/>
              <a:t> </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632494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19672" y="2013228"/>
            <a:ext cx="7200800" cy="2831544"/>
          </a:xfrm>
          <a:prstGeom prst="rect">
            <a:avLst/>
          </a:prstGeom>
        </p:spPr>
        <p:txBody>
          <a:bodyPr wrap="square">
            <a:spAutoFit/>
          </a:bodyPr>
          <a:lstStyle/>
          <a:p>
            <a:pPr algn="just"/>
            <a:r>
              <a:rPr lang="pl-PL" dirty="0"/>
              <a:t>Kwestia winy w rozkładzie pożycia nie jest bez znaczenia przy ocenie "ważnych powodów", dlatego przyjmuje się, że </a:t>
            </a:r>
            <a:r>
              <a:rPr lang="pl-PL" dirty="0">
                <a:hlinkClick r:id="rId2">
                  <a:extLst>
                    <a:ext uri="{A12FA001-AC4F-418D-AE19-62706E023703}">
                      <ahyp:hlinkClr xmlns:ahyp="http://schemas.microsoft.com/office/drawing/2018/hyperlinkcolor" val="tx"/>
                    </a:ext>
                  </a:extLst>
                </a:hlinkClick>
              </a:rPr>
              <a:t>art. 43 § 2</a:t>
            </a:r>
            <a:r>
              <a:rPr lang="pl-PL" dirty="0"/>
              <a:t> </a:t>
            </a:r>
            <a:r>
              <a:rPr lang="pl-PL" dirty="0" err="1"/>
              <a:t>k.r.o</a:t>
            </a:r>
            <a:r>
              <a:rPr lang="pl-PL" dirty="0"/>
              <a:t>. nie powinien działać na niekorzyść małżonka, któremu nie można przypisać winy.</a:t>
            </a:r>
          </a:p>
          <a:p>
            <a:r>
              <a:rPr lang="pl-PL" dirty="0"/>
              <a:t> </a:t>
            </a:r>
          </a:p>
          <a:p>
            <a:pPr algn="just"/>
            <a:r>
              <a:rPr lang="pl-PL" dirty="0"/>
              <a:t>Tak: Sąd Najwyższy w </a:t>
            </a:r>
            <a:r>
              <a:rPr lang="pl-PL" dirty="0">
                <a:hlinkClick r:id="rId3">
                  <a:extLst>
                    <a:ext uri="{A12FA001-AC4F-418D-AE19-62706E023703}">
                      <ahyp:hlinkClr xmlns:ahyp="http://schemas.microsoft.com/office/drawing/2018/hyperlinkcolor" val="tx"/>
                    </a:ext>
                  </a:extLst>
                </a:hlinkClick>
              </a:rPr>
              <a:t>postanowieniu</a:t>
            </a:r>
            <a:r>
              <a:rPr lang="pl-PL" dirty="0"/>
              <a:t> z dnia 30 listopada 1972 r., III CRN 235/72 (OSNC 1973, nr 10, poz. 174) i </a:t>
            </a:r>
            <a:r>
              <a:rPr lang="pl-PL" dirty="0">
                <a:hlinkClick r:id="rId4">
                  <a:extLst>
                    <a:ext uri="{A12FA001-AC4F-418D-AE19-62706E023703}">
                      <ahyp:hlinkClr xmlns:ahyp="http://schemas.microsoft.com/office/drawing/2018/hyperlinkcolor" val="tx"/>
                    </a:ext>
                  </a:extLst>
                </a:hlinkClick>
              </a:rPr>
              <a:t>postanowieniu</a:t>
            </a:r>
            <a:r>
              <a:rPr lang="pl-PL" dirty="0"/>
              <a:t> z dnia 26 listopada 1973 r., III CRN 227/73 (OSNC 1974, nr 11, poz. 189). </a:t>
            </a:r>
          </a:p>
          <a:p>
            <a:pPr algn="ctr"/>
            <a:endParaRPr lang="pl-PL" sz="1600" dirty="0">
              <a:latin typeface="Cambria" pitchFamily="18" charset="0"/>
              <a:ea typeface="Cambria" pitchFamily="18" charset="0"/>
            </a:endParaRPr>
          </a:p>
        </p:txBody>
      </p:sp>
    </p:spTree>
    <p:extLst>
      <p:ext uri="{BB962C8B-B14F-4D97-AF65-F5344CB8AC3E}">
        <p14:creationId xmlns:p14="http://schemas.microsoft.com/office/powerpoint/2010/main" val="2411862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484784"/>
            <a:ext cx="7560840" cy="3416320"/>
          </a:xfrm>
          <a:prstGeom prst="rect">
            <a:avLst/>
          </a:prstGeom>
        </p:spPr>
        <p:txBody>
          <a:bodyPr wrap="square">
            <a:spAutoFit/>
          </a:bodyPr>
          <a:lstStyle/>
          <a:p>
            <a:pPr algn="just"/>
            <a:endParaRPr lang="pl-PL" dirty="0">
              <a:latin typeface="Cambria" pitchFamily="18" charset="0"/>
              <a:ea typeface="Cambria" pitchFamily="18" charset="0"/>
            </a:endParaRPr>
          </a:p>
          <a:p>
            <a:pPr algn="just"/>
            <a:endParaRPr lang="pl-PL" dirty="0">
              <a:latin typeface="Cambria" pitchFamily="18" charset="0"/>
              <a:ea typeface="Cambria" pitchFamily="18" charset="0"/>
            </a:endParaRPr>
          </a:p>
          <a:p>
            <a:pPr algn="ctr"/>
            <a:r>
              <a:rPr lang="pl-PL" b="1" dirty="0"/>
              <a:t>Przykłady ważnych powodów:</a:t>
            </a:r>
          </a:p>
          <a:p>
            <a:r>
              <a:rPr lang="pl-PL" dirty="0"/>
              <a:t> </a:t>
            </a:r>
          </a:p>
          <a:p>
            <a:pPr marL="285750" lvl="0" indent="-285750" algn="just">
              <a:buFont typeface="Arial" panose="020B0604020202020204" pitchFamily="34" charset="0"/>
              <a:buChar char="•"/>
            </a:pPr>
            <a:r>
              <a:rPr lang="pl-PL" dirty="0"/>
              <a:t>alkoholizm, </a:t>
            </a:r>
          </a:p>
          <a:p>
            <a:pPr marL="285750" lvl="0" indent="-285750" algn="just">
              <a:buFont typeface="Arial" panose="020B0604020202020204" pitchFamily="34" charset="0"/>
              <a:buChar char="•"/>
            </a:pPr>
            <a:r>
              <a:rPr lang="pl-PL" dirty="0"/>
              <a:t>narkomania, </a:t>
            </a:r>
          </a:p>
          <a:p>
            <a:pPr marL="285750" lvl="0" indent="-285750" algn="just">
              <a:buFont typeface="Arial" panose="020B0604020202020204" pitchFamily="34" charset="0"/>
              <a:buChar char="•"/>
            </a:pPr>
            <a:r>
              <a:rPr lang="pl-PL" dirty="0"/>
              <a:t>hazard,</a:t>
            </a:r>
          </a:p>
          <a:p>
            <a:pPr marL="285750" lvl="0" indent="-285750" algn="just">
              <a:buFont typeface="Arial" panose="020B0604020202020204" pitchFamily="34" charset="0"/>
              <a:buChar char="•"/>
            </a:pPr>
            <a:r>
              <a:rPr lang="pl-PL" dirty="0"/>
              <a:t>dokonywanie ryzykownych operacji finansowych, </a:t>
            </a:r>
          </a:p>
          <a:p>
            <a:pPr marL="285750" lvl="0" indent="-285750" algn="just">
              <a:buFont typeface="Arial" panose="020B0604020202020204" pitchFamily="34" charset="0"/>
              <a:buChar char="•"/>
            </a:pPr>
            <a:r>
              <a:rPr lang="pl-PL" dirty="0"/>
              <a:t>porzucenie rodziny i nieinteresowanie się jej sytuacją, </a:t>
            </a:r>
          </a:p>
          <a:p>
            <a:pPr marL="285750" lvl="0" indent="-285750" algn="just">
              <a:buFont typeface="Arial" panose="020B0604020202020204" pitchFamily="34" charset="0"/>
              <a:buChar char="•"/>
            </a:pPr>
            <a:r>
              <a:rPr lang="pl-PL" dirty="0"/>
              <a:t>długotrwała separacja faktyczna i de facto oddzielne życie małżonków.</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48606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2060848"/>
            <a:ext cx="7488832" cy="2862322"/>
          </a:xfrm>
          <a:prstGeom prst="rect">
            <a:avLst/>
          </a:prstGeom>
        </p:spPr>
        <p:txBody>
          <a:bodyPr wrap="square">
            <a:spAutoFit/>
          </a:bodyPr>
          <a:lstStyle/>
          <a:p>
            <a:pPr algn="just"/>
            <a:r>
              <a:rPr lang="pl-PL" i="1" dirty="0"/>
              <a:t>Przez przyczynienie się do powstania majątku wspólnego rozumie się całokształt starań każdego z małżonków o założoną przez nich rodzinę i zaspokojenie jej potrzeb, a więc nie tylko wysokość zarobków, czy innych dochodów osiąganych przez każdego z nich, lecz także i to, jaki użytek czynią oni z tych dochodów, czy gospodarują nimi należycie i nie trwonią ich w sposób lekkomyślny.</a:t>
            </a:r>
          </a:p>
          <a:p>
            <a:pPr algn="ctr"/>
            <a:endParaRPr lang="pl-PL" b="1" dirty="0"/>
          </a:p>
          <a:p>
            <a:pPr algn="ctr"/>
            <a:r>
              <a:rPr lang="pl-PL" b="1" dirty="0"/>
              <a:t>J.S. </a:t>
            </a:r>
            <a:r>
              <a:rPr lang="pl-PL" b="1" dirty="0" err="1"/>
              <a:t>Piątowski</a:t>
            </a:r>
            <a:r>
              <a:rPr lang="pl-PL" b="1" dirty="0"/>
              <a:t>, Udziały małżonków, s . 291.</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2449228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997839"/>
            <a:ext cx="7416824" cy="2862322"/>
          </a:xfrm>
          <a:prstGeom prst="rect">
            <a:avLst/>
          </a:prstGeom>
        </p:spPr>
        <p:txBody>
          <a:bodyPr wrap="square">
            <a:spAutoFit/>
          </a:bodyPr>
          <a:lstStyle/>
          <a:p>
            <a:pPr algn="ctr"/>
            <a:r>
              <a:rPr lang="pl-PL" b="1" dirty="0"/>
              <a:t>Art. 27 </a:t>
            </a:r>
            <a:r>
              <a:rPr lang="pl-PL" b="1" dirty="0" err="1"/>
              <a:t>k.r.o</a:t>
            </a:r>
            <a:r>
              <a:rPr lang="pl-PL" b="1" dirty="0"/>
              <a:t>.</a:t>
            </a:r>
            <a:endParaRPr lang="pl-PL" dirty="0"/>
          </a:p>
          <a:p>
            <a:r>
              <a:rPr lang="pl-PL" b="1" dirty="0"/>
              <a:t> </a:t>
            </a:r>
            <a:endParaRPr lang="pl-PL" dirty="0"/>
          </a:p>
          <a:p>
            <a:pPr algn="just"/>
            <a:r>
              <a:rPr lang="pl-PL" b="1" dirty="0"/>
              <a:t>Oboje małżonkowie obowiązani są, każdy według swych sił oraz swych możliwości zarobkowych i majątkowych, przyczyniać się do zaspokajania potrzeb rodziny, którą przez swój związek założyli. Zadośćuczynienie temu obowiązkowi może polegać także, w całości lub w części, na osobistych staraniach o wychowanie dzieci i na pracy we wspólnym gospodarstwie domowym.</a:t>
            </a:r>
            <a:endParaRPr lang="pl-PL" dirty="0"/>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46800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2132856"/>
            <a:ext cx="7416824" cy="2862322"/>
          </a:xfrm>
          <a:prstGeom prst="rect">
            <a:avLst/>
          </a:prstGeom>
        </p:spPr>
        <p:txBody>
          <a:bodyPr wrap="square">
            <a:spAutoFit/>
          </a:bodyPr>
          <a:lstStyle/>
          <a:p>
            <a:r>
              <a:rPr lang="pl-PL" b="1" dirty="0"/>
              <a:t>Przyczynienie się obejmuje:</a:t>
            </a:r>
          </a:p>
          <a:p>
            <a:endParaRPr lang="pl-PL" dirty="0"/>
          </a:p>
          <a:p>
            <a:pPr marL="285750" lvl="0" indent="-285750" algn="just">
              <a:buFont typeface="Arial" panose="020B0604020202020204" pitchFamily="34" charset="0"/>
              <a:buChar char="•"/>
            </a:pPr>
            <a:r>
              <a:rPr lang="pl-PL" dirty="0"/>
              <a:t>powstanie majątku wspólnego, </a:t>
            </a:r>
          </a:p>
          <a:p>
            <a:pPr marL="285750" lvl="0" indent="-285750" algn="just">
              <a:buFont typeface="Arial" panose="020B0604020202020204" pitchFamily="34" charset="0"/>
              <a:buChar char="•"/>
            </a:pPr>
            <a:r>
              <a:rPr lang="pl-PL" dirty="0"/>
              <a:t>powiększenie majątku wspólnego,</a:t>
            </a:r>
          </a:p>
          <a:p>
            <a:pPr marL="285750" lvl="0" indent="-285750" algn="just">
              <a:buFont typeface="Arial" panose="020B0604020202020204" pitchFamily="34" charset="0"/>
              <a:buChar char="•"/>
            </a:pPr>
            <a:r>
              <a:rPr lang="pl-PL" dirty="0"/>
              <a:t>utrzymanie składników majątku wspólnego w stanie niepogorszonym, </a:t>
            </a:r>
          </a:p>
          <a:p>
            <a:pPr marL="285750" lvl="0" indent="-285750" algn="just">
              <a:buFont typeface="Arial" panose="020B0604020202020204" pitchFamily="34" charset="0"/>
              <a:buChar char="•"/>
            </a:pPr>
            <a:r>
              <a:rPr lang="pl-PL" dirty="0"/>
              <a:t>pracę we wspólnym gospodarstwie, </a:t>
            </a:r>
          </a:p>
          <a:p>
            <a:pPr marL="285750" lvl="0" indent="-285750" algn="just">
              <a:buFont typeface="Arial" panose="020B0604020202020204" pitchFamily="34" charset="0"/>
              <a:buChar char="•"/>
            </a:pPr>
            <a:r>
              <a:rPr lang="pl-PL" dirty="0"/>
              <a:t>wychowanie dzieci,</a:t>
            </a:r>
          </a:p>
          <a:p>
            <a:pPr marL="285750" lvl="0" indent="-285750" algn="just">
              <a:buFont typeface="Arial" panose="020B0604020202020204" pitchFamily="34" charset="0"/>
              <a:buChar char="•"/>
            </a:pPr>
            <a:r>
              <a:rPr lang="pl-PL" dirty="0"/>
              <a:t>racjonalne gospodarowanie zasobami. </a:t>
            </a:r>
          </a:p>
          <a:p>
            <a:endParaRPr lang="pl-PL" dirty="0">
              <a:latin typeface="Cambria" pitchFamily="18" charset="0"/>
              <a:ea typeface="Cambria" pitchFamily="18" charset="0"/>
            </a:endParaRPr>
          </a:p>
        </p:txBody>
      </p:sp>
    </p:spTree>
    <p:extLst>
      <p:ext uri="{BB962C8B-B14F-4D97-AF65-F5344CB8AC3E}">
        <p14:creationId xmlns:p14="http://schemas.microsoft.com/office/powerpoint/2010/main" val="244690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556792"/>
            <a:ext cx="7704856" cy="4247317"/>
          </a:xfrm>
          <a:prstGeom prst="rect">
            <a:avLst/>
          </a:prstGeom>
        </p:spPr>
        <p:txBody>
          <a:bodyPr wrap="square">
            <a:spAutoFit/>
          </a:bodyPr>
          <a:lstStyle/>
          <a:p>
            <a:pPr algn="just"/>
            <a:r>
              <a:rPr lang="pl-PL" b="1" dirty="0"/>
              <a:t>Przyczyny powodujące ustanie ustroju wspólności ustawowej małżeńskiej:</a:t>
            </a:r>
          </a:p>
          <a:p>
            <a:pPr algn="just"/>
            <a:endParaRPr lang="pl-PL" dirty="0"/>
          </a:p>
          <a:p>
            <a:pPr marL="342900" lvl="0" indent="-342900" algn="just">
              <a:buFont typeface="+mj-lt"/>
              <a:buAutoNum type="arabicPeriod"/>
            </a:pPr>
            <a:r>
              <a:rPr lang="pl-PL" b="1" dirty="0"/>
              <a:t>Śmierć jednego z małżonków, </a:t>
            </a:r>
            <a:endParaRPr lang="pl-PL" dirty="0"/>
          </a:p>
          <a:p>
            <a:pPr marL="342900" lvl="0" indent="-342900" algn="just">
              <a:buFont typeface="+mj-lt"/>
              <a:buAutoNum type="arabicPeriod"/>
            </a:pPr>
            <a:r>
              <a:rPr lang="pl-PL" b="1" dirty="0"/>
              <a:t>Rozwód (prawomocność wyroku),</a:t>
            </a:r>
            <a:endParaRPr lang="pl-PL" dirty="0"/>
          </a:p>
          <a:p>
            <a:pPr marL="342900" lvl="0" indent="-342900" algn="just">
              <a:buFont typeface="+mj-lt"/>
              <a:buAutoNum type="arabicPeriod"/>
            </a:pPr>
            <a:r>
              <a:rPr lang="pl-PL" b="1" dirty="0"/>
              <a:t>Unieważnienie małżeństwa (prawomocność wyroku),</a:t>
            </a:r>
            <a:endParaRPr lang="pl-PL" dirty="0"/>
          </a:p>
          <a:p>
            <a:pPr marL="342900" lvl="0" indent="-342900" algn="just">
              <a:buFont typeface="+mj-lt"/>
              <a:buAutoNum type="arabicPeriod"/>
            </a:pPr>
            <a:r>
              <a:rPr lang="pl-PL" b="1" dirty="0"/>
              <a:t>Separacja orzeczona przez Sąd (prawomocność wyroku) – art. 54§1 </a:t>
            </a:r>
            <a:r>
              <a:rPr lang="pl-PL" b="1" dirty="0" err="1"/>
              <a:t>k.r.o</a:t>
            </a:r>
            <a:r>
              <a:rPr lang="pl-PL" b="1" dirty="0"/>
              <a:t>.,</a:t>
            </a:r>
            <a:endParaRPr lang="pl-PL" dirty="0"/>
          </a:p>
          <a:p>
            <a:pPr marL="342900" lvl="0" indent="-342900" algn="just">
              <a:buFont typeface="+mj-lt"/>
              <a:buAutoNum type="arabicPeriod"/>
            </a:pPr>
            <a:r>
              <a:rPr lang="pl-PL" b="1" dirty="0"/>
              <a:t>Umowa majątkowa małżeńska ustanawiająca rozdzielność majątkową – art. 51 </a:t>
            </a:r>
            <a:r>
              <a:rPr lang="pl-PL" b="1" dirty="0" err="1"/>
              <a:t>k.r.o</a:t>
            </a:r>
            <a:r>
              <a:rPr lang="pl-PL" b="1" dirty="0"/>
              <a:t>., </a:t>
            </a:r>
            <a:endParaRPr lang="pl-PL" dirty="0"/>
          </a:p>
          <a:p>
            <a:pPr marL="342900" lvl="0" indent="-342900" algn="just">
              <a:buFont typeface="+mj-lt"/>
              <a:buAutoNum type="arabicPeriod"/>
            </a:pPr>
            <a:r>
              <a:rPr lang="pl-PL" b="1" dirty="0"/>
              <a:t>Sądowa rozdzielność majątkowa (prawomocność wyroku) – art. 52§1 i 2 </a:t>
            </a:r>
            <a:r>
              <a:rPr lang="pl-PL" b="1" dirty="0" err="1"/>
              <a:t>k.r.o</a:t>
            </a:r>
            <a:r>
              <a:rPr lang="pl-PL" b="1" dirty="0"/>
              <a:t>.,</a:t>
            </a:r>
            <a:endParaRPr lang="pl-PL" dirty="0"/>
          </a:p>
          <a:p>
            <a:pPr marL="342900" lvl="0" indent="-342900" algn="just">
              <a:buFont typeface="+mj-lt"/>
              <a:buAutoNum type="arabicPeriod"/>
            </a:pPr>
            <a:r>
              <a:rPr lang="pl-PL" b="1" dirty="0"/>
              <a:t>Ubezwłasnowolnienie jednego z małżonków – art. 53 </a:t>
            </a:r>
            <a:r>
              <a:rPr lang="pl-PL" b="1" dirty="0" err="1"/>
              <a:t>k.r.o</a:t>
            </a:r>
            <a:r>
              <a:rPr lang="pl-PL" b="1" dirty="0"/>
              <a:t>.,</a:t>
            </a:r>
            <a:endParaRPr lang="pl-PL" dirty="0"/>
          </a:p>
          <a:p>
            <a:pPr marL="342900" lvl="0" indent="-342900" algn="just">
              <a:buFont typeface="+mj-lt"/>
              <a:buAutoNum type="arabicPeriod"/>
            </a:pPr>
            <a:r>
              <a:rPr lang="pl-PL" b="1" dirty="0"/>
              <a:t>Ogłoszenie upadłości jednego z małżonków – art. 53 </a:t>
            </a:r>
            <a:r>
              <a:rPr lang="pl-PL" b="1" dirty="0" err="1"/>
              <a:t>k.r.o</a:t>
            </a:r>
            <a:r>
              <a:rPr lang="pl-PL" b="1" dirty="0"/>
              <a:t>.</a:t>
            </a:r>
            <a:endParaRPr lang="pl-PL"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89593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2276872"/>
            <a:ext cx="7704856" cy="1754326"/>
          </a:xfrm>
          <a:prstGeom prst="rect">
            <a:avLst/>
          </a:prstGeom>
        </p:spPr>
        <p:txBody>
          <a:bodyPr wrap="square">
            <a:spAutoFit/>
          </a:bodyPr>
          <a:lstStyle/>
          <a:p>
            <a:pPr algn="ctr"/>
            <a:r>
              <a:rPr lang="pl-PL" b="1" dirty="0"/>
              <a:t>Sąd Okręgowy w Gdańsku w tezie 2 postanowienia z dnia 21 października 2011r., III Ca 795/11</a:t>
            </a:r>
          </a:p>
          <a:p>
            <a:pPr algn="ctr"/>
            <a:r>
              <a:rPr lang="pl-PL" b="1" dirty="0"/>
              <a:t> </a:t>
            </a:r>
          </a:p>
          <a:p>
            <a:pPr algn="just"/>
            <a:r>
              <a:rPr lang="pl-PL" i="1" dirty="0"/>
              <a:t>To na stronie wnoszącej o ustalenie nierównych udziałów spoczywa ciężar dowodu, że stopień jej przyczynienia się był większy.</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09238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2132856"/>
            <a:ext cx="7560840" cy="2031325"/>
          </a:xfrm>
          <a:prstGeom prst="rect">
            <a:avLst/>
          </a:prstGeom>
        </p:spPr>
        <p:txBody>
          <a:bodyPr wrap="square">
            <a:spAutoFit/>
          </a:bodyPr>
          <a:lstStyle/>
          <a:p>
            <a:pPr algn="ctr"/>
            <a:r>
              <a:rPr lang="pl-PL" b="1" dirty="0">
                <a:hlinkClick r:id="rId2">
                  <a:extLst>
                    <a:ext uri="{A12FA001-AC4F-418D-AE19-62706E023703}">
                      <ahyp:hlinkClr xmlns:ahyp="http://schemas.microsoft.com/office/drawing/2018/hyperlinkcolor" val="tx"/>
                    </a:ext>
                  </a:extLst>
                </a:hlinkClick>
              </a:rPr>
              <a:t>Centrum im. Adama </a:t>
            </a:r>
            <a:r>
              <a:rPr lang="pl-PL" b="1" dirty="0" err="1">
                <a:hlinkClick r:id="rId2">
                  <a:extLst>
                    <a:ext uri="{A12FA001-AC4F-418D-AE19-62706E023703}">
                      <ahyp:hlinkClr xmlns:ahyp="http://schemas.microsoft.com/office/drawing/2018/hyperlinkcolor" val="tx"/>
                    </a:ext>
                  </a:extLst>
                </a:hlinkClick>
              </a:rPr>
              <a:t>Smitha</a:t>
            </a:r>
            <a:endParaRPr lang="pl-PL" b="1" dirty="0">
              <a:hlinkClick r:id="rId2">
                <a:extLst>
                  <a:ext uri="{A12FA001-AC4F-418D-AE19-62706E023703}">
                    <ahyp:hlinkClr xmlns:ahyp="http://schemas.microsoft.com/office/drawing/2018/hyperlinkcolor" val="tx"/>
                  </a:ext>
                </a:extLst>
              </a:hlinkClick>
            </a:endParaRPr>
          </a:p>
          <a:p>
            <a:endParaRPr lang="pl-PL" b="1" u="sng" dirty="0">
              <a:hlinkClick r:id="rId2">
                <a:extLst>
                  <a:ext uri="{A12FA001-AC4F-418D-AE19-62706E023703}">
                    <ahyp:hlinkClr xmlns:ahyp="http://schemas.microsoft.com/office/drawing/2018/hyperlinkcolor" val="tx"/>
                  </a:ext>
                </a:extLst>
              </a:hlinkClick>
            </a:endParaRPr>
          </a:p>
          <a:p>
            <a:r>
              <a:rPr lang="pl-PL" b="1" u="sng" dirty="0">
                <a:hlinkClick r:id="rId2">
                  <a:extLst>
                    <a:ext uri="{A12FA001-AC4F-418D-AE19-62706E023703}">
                      <ahyp:hlinkClr xmlns:ahyp="http://schemas.microsoft.com/office/drawing/2018/hyperlinkcolor" val="tx"/>
                    </a:ext>
                  </a:extLst>
                </a:hlinkClick>
              </a:rPr>
              <a:t>www.smith.pl</a:t>
            </a:r>
            <a:endParaRPr lang="pl-PL" b="1" u="sng" dirty="0"/>
          </a:p>
          <a:p>
            <a:endParaRPr lang="pl-PL" dirty="0"/>
          </a:p>
          <a:p>
            <a:r>
              <a:rPr lang="pl-PL" b="1" dirty="0"/>
              <a:t>https://smith.pl/sites/default/files/zalaczniki_202006/koszty_wychowania_dzieci_2020-f.pdf</a:t>
            </a:r>
            <a:endParaRPr lang="pl-PL"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843586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4483AD71-55C8-444D-9438-AD3EB11CFDFD}"/>
              </a:ext>
            </a:extLst>
          </p:cNvPr>
          <p:cNvPicPr/>
          <p:nvPr/>
        </p:nvPicPr>
        <p:blipFill>
          <a:blip r:embed="rId2"/>
          <a:stretch>
            <a:fillRect/>
          </a:stretch>
        </p:blipFill>
        <p:spPr>
          <a:xfrm>
            <a:off x="611560" y="404664"/>
            <a:ext cx="8280920" cy="6120680"/>
          </a:xfrm>
          <a:prstGeom prst="rect">
            <a:avLst/>
          </a:prstGeom>
        </p:spPr>
      </p:pic>
    </p:spTree>
    <p:extLst>
      <p:ext uri="{BB962C8B-B14F-4D97-AF65-F5344CB8AC3E}">
        <p14:creationId xmlns:p14="http://schemas.microsoft.com/office/powerpoint/2010/main" val="249979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F85779F-DF93-498A-B59D-9EA3FB173D64}"/>
              </a:ext>
            </a:extLst>
          </p:cNvPr>
          <p:cNvPicPr/>
          <p:nvPr/>
        </p:nvPicPr>
        <p:blipFill>
          <a:blip r:embed="rId2"/>
          <a:stretch>
            <a:fillRect/>
          </a:stretch>
        </p:blipFill>
        <p:spPr>
          <a:xfrm>
            <a:off x="827584" y="332656"/>
            <a:ext cx="7992888" cy="6192687"/>
          </a:xfrm>
          <a:prstGeom prst="rect">
            <a:avLst/>
          </a:prstGeom>
        </p:spPr>
      </p:pic>
    </p:spTree>
    <p:extLst>
      <p:ext uri="{BB962C8B-B14F-4D97-AF65-F5344CB8AC3E}">
        <p14:creationId xmlns:p14="http://schemas.microsoft.com/office/powerpoint/2010/main" val="3897277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51056" y="980728"/>
            <a:ext cx="7128792" cy="646331"/>
          </a:xfrm>
          <a:prstGeom prst="rect">
            <a:avLst/>
          </a:prstGeom>
        </p:spPr>
        <p:txBody>
          <a:bodyPr wrap="square">
            <a:spAutoFit/>
          </a:bodyPr>
          <a:lstStyle/>
          <a:p>
            <a:pPr algn="just"/>
            <a:r>
              <a:rPr lang="pl-PL" dirty="0">
                <a:latin typeface="Cambria" pitchFamily="18" charset="0"/>
                <a:ea typeface="Cambria" pitchFamily="18" charset="0"/>
              </a:rPr>
              <a:t> </a:t>
            </a:r>
          </a:p>
          <a:p>
            <a:pPr algn="just"/>
            <a:endParaRPr lang="pl-PL" dirty="0">
              <a:latin typeface="Cambria" pitchFamily="18" charset="0"/>
              <a:ea typeface="Cambria" pitchFamily="18" charset="0"/>
            </a:endParaRPr>
          </a:p>
        </p:txBody>
      </p:sp>
      <p:pic>
        <p:nvPicPr>
          <p:cNvPr id="3" name="Obraz 2">
            <a:extLst>
              <a:ext uri="{FF2B5EF4-FFF2-40B4-BE49-F238E27FC236}">
                <a16:creationId xmlns:a16="http://schemas.microsoft.com/office/drawing/2014/main" id="{5F902691-1607-429D-89CB-99EC3861392D}"/>
              </a:ext>
            </a:extLst>
          </p:cNvPr>
          <p:cNvPicPr/>
          <p:nvPr/>
        </p:nvPicPr>
        <p:blipFill>
          <a:blip r:embed="rId2"/>
          <a:stretch>
            <a:fillRect/>
          </a:stretch>
        </p:blipFill>
        <p:spPr>
          <a:xfrm>
            <a:off x="611560" y="404664"/>
            <a:ext cx="8280920" cy="6048671"/>
          </a:xfrm>
          <a:prstGeom prst="rect">
            <a:avLst/>
          </a:prstGeom>
        </p:spPr>
      </p:pic>
    </p:spTree>
    <p:extLst>
      <p:ext uri="{BB962C8B-B14F-4D97-AF65-F5344CB8AC3E}">
        <p14:creationId xmlns:p14="http://schemas.microsoft.com/office/powerpoint/2010/main" val="411584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83568" y="2551837"/>
            <a:ext cx="8136904" cy="1754326"/>
          </a:xfrm>
          <a:prstGeom prst="rect">
            <a:avLst/>
          </a:prstGeom>
        </p:spPr>
        <p:txBody>
          <a:bodyPr wrap="square">
            <a:spAutoFit/>
          </a:bodyPr>
          <a:lstStyle/>
          <a:p>
            <a:r>
              <a:rPr lang="pl-PL" b="1" i="1" dirty="0"/>
              <a:t>Wartości tej pracy nie można szacować według kryteriów szacowania wartości odpłatnych usług.</a:t>
            </a:r>
            <a:endParaRPr lang="pl-PL" dirty="0"/>
          </a:p>
          <a:p>
            <a:r>
              <a:rPr lang="pl-PL" dirty="0"/>
              <a:t> </a:t>
            </a:r>
          </a:p>
          <a:p>
            <a:r>
              <a:rPr lang="pl-PL" dirty="0"/>
              <a:t>Tak: w komentarzu do art. 43 M. </a:t>
            </a:r>
            <a:r>
              <a:rPr lang="pl-PL" dirty="0" err="1"/>
              <a:t>Sychowicz</a:t>
            </a:r>
            <a:r>
              <a:rPr lang="pl-PL" dirty="0"/>
              <a:t> [w:] K. Piasecki (red.) Kodeks rodzinny …</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483575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889843"/>
            <a:ext cx="7560840" cy="5078313"/>
          </a:xfrm>
          <a:prstGeom prst="rect">
            <a:avLst/>
          </a:prstGeom>
        </p:spPr>
        <p:txBody>
          <a:bodyPr wrap="square">
            <a:spAutoFit/>
          </a:bodyPr>
          <a:lstStyle/>
          <a:p>
            <a:pPr algn="just"/>
            <a:r>
              <a:rPr lang="pl-PL" i="1" dirty="0"/>
              <a:t>„(…) analiza wartości prac domowych powinna w szczególności uwzględniać zachowania stron, ustalone w toku postępowania sądowego (zwłaszcza w postępowaniu rozwodowym). Uwzględnić należy nie tylko wykonywanie obowiązków domowych, ale i uchylanie się pod nich przez jedną stronę w takim stopniu, który bezspornie wskazuje, że ciężar obowiązków wychowawczych i prac domowych spoczywać musiał, w analizowanym okresie, na barkach drugiej strony. </a:t>
            </a:r>
            <a:r>
              <a:rPr lang="pl-PL" b="1" i="1" u="sng" dirty="0"/>
              <a:t>Właściwym, rynkowym miernikiem wartości miesięcznej takiej pracy powinna być wysokość zarobków opiekunki dziecka oraz pomocy domowej. Należy uwzględnić wysokość takich zarobków w określonym miejscu zamieszkania małżonków. Taka metoda pozwala na waloryzowanie wartości tych zarobków, które liczone są często dla okresu kilkunastu, czy nawet kilkudziesięciu lat. Już wstępne oszacowanie wartości pracy wychowawczej i prac domowych wskazuje, że po okresie kilkunastu lat takiej pracy jej wartość jest porównywalna z wartością średniej wielkości mieszkania.</a:t>
            </a:r>
            <a:r>
              <a:rPr lang="pl-PL" i="1" dirty="0"/>
              <a:t> </a:t>
            </a:r>
            <a:endParaRPr lang="pl-PL" i="1" dirty="0">
              <a:latin typeface="Cambria" pitchFamily="18" charset="0"/>
              <a:ea typeface="Cambria" pitchFamily="18" charset="0"/>
            </a:endParaRPr>
          </a:p>
        </p:txBody>
      </p:sp>
    </p:spTree>
    <p:extLst>
      <p:ext uri="{BB962C8B-B14F-4D97-AF65-F5344CB8AC3E}">
        <p14:creationId xmlns:p14="http://schemas.microsoft.com/office/powerpoint/2010/main" val="3660651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331640" y="764704"/>
            <a:ext cx="7560840" cy="5632311"/>
          </a:xfrm>
          <a:prstGeom prst="rect">
            <a:avLst/>
          </a:prstGeom>
        </p:spPr>
        <p:txBody>
          <a:bodyPr wrap="square">
            <a:spAutoFit/>
          </a:bodyPr>
          <a:lstStyle/>
          <a:p>
            <a:pPr algn="just"/>
            <a:r>
              <a:rPr lang="pl-PL" i="1" dirty="0"/>
              <a:t>Można generalnie przyjąć, że przeciętne wynagrodzenie pracującej codziennie opiekunki oraz pomocy domowej odpowiada w danej miejscowości określonemu ułamkowi wartości 1 m</a:t>
            </a:r>
            <a:r>
              <a:rPr lang="pl-PL" i="1" baseline="30000" dirty="0"/>
              <a:t>2</a:t>
            </a:r>
            <a:r>
              <a:rPr lang="pl-PL" i="1" dirty="0"/>
              <a:t> mieszkania. Przy zastosowaniu takiego przelicznika zwykle okazuje się, że po kilkunastu latach wartość pracy wychowawczej i domowej żony osiągnie już poziom ceny niewielkiego mieszkania. Ponieważ najczęściej żony pracują także zawodowo, dokonanie bilansu przyczynienia się obu stron do powstania majątku może być w typowym przypadku bardzo korzystne dla żony. Przepis art. 43§3 </a:t>
            </a:r>
            <a:r>
              <a:rPr lang="pl-PL" i="1" dirty="0" err="1"/>
              <a:t>k.r.o</a:t>
            </a:r>
            <a:r>
              <a:rPr lang="pl-PL" i="1" dirty="0"/>
              <a:t>. stanowi więc dogodną podstawę takiego formowania orzeczenia sądu, aby właściwie chronić dobro rodziny niepełnej w sytuacji, gdy przyjęcie równych udziałów spowodować mogłoby nałożenie obowiązku zbyt wielkich spłat na stronę pozostającą w mieszkaniu i wychowującą dzieci”.  </a:t>
            </a:r>
          </a:p>
          <a:p>
            <a:r>
              <a:rPr lang="pl-PL" dirty="0"/>
              <a:t> </a:t>
            </a:r>
          </a:p>
          <a:p>
            <a:pPr algn="just"/>
            <a:r>
              <a:rPr lang="pl-PL" b="1" dirty="0"/>
              <a:t>Tak: M. Andrzejewski, komentarz do art. 43 </a:t>
            </a:r>
            <a:r>
              <a:rPr lang="pl-PL" b="1" dirty="0" err="1"/>
              <a:t>k.r.o</a:t>
            </a:r>
            <a:r>
              <a:rPr lang="pl-PL" b="1" dirty="0"/>
              <a:t>. [w:] H. Dolecki (red.), T. Sokołowski (red.), Kodeks rodzinny i opiekuńczy, Warszawa 2010.</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1507474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35696" y="548680"/>
            <a:ext cx="7920880" cy="1138773"/>
          </a:xfrm>
          <a:prstGeom prst="rect">
            <a:avLst/>
          </a:prstGeom>
        </p:spPr>
        <p:txBody>
          <a:bodyPr wrap="square">
            <a:spAutoFit/>
          </a:bodyPr>
          <a:lstStyle/>
          <a:p>
            <a:pPr algn="just"/>
            <a:r>
              <a:rPr lang="pl-PL" b="1" i="1" u="sng" dirty="0">
                <a:hlinkClick r:id="rId2"/>
              </a:rPr>
              <a:t>https://www.zus.pl/baza-wiedzy/skladki-wskazniki-odsetki/wskazniki/przecietne-wynagrodzenie-w-latach</a:t>
            </a:r>
            <a:r>
              <a:rPr lang="pl-PL" b="1" i="1" dirty="0"/>
              <a:t> </a:t>
            </a:r>
            <a:endParaRPr lang="pl-PL" dirty="0"/>
          </a:p>
          <a:p>
            <a:pPr algn="just"/>
            <a:endParaRPr lang="pl-PL" sz="1600" dirty="0">
              <a:latin typeface="Cambria" pitchFamily="18" charset="0"/>
              <a:ea typeface="Cambria" pitchFamily="18" charset="0"/>
            </a:endParaRPr>
          </a:p>
          <a:p>
            <a:pPr algn="just"/>
            <a:endParaRPr lang="pl-PL" sz="1600" dirty="0">
              <a:latin typeface="Cambria" pitchFamily="18" charset="0"/>
              <a:ea typeface="Cambria" pitchFamily="18" charset="0"/>
            </a:endParaRPr>
          </a:p>
        </p:txBody>
      </p:sp>
      <p:pic>
        <p:nvPicPr>
          <p:cNvPr id="3" name="Obraz 2">
            <a:extLst>
              <a:ext uri="{FF2B5EF4-FFF2-40B4-BE49-F238E27FC236}">
                <a16:creationId xmlns:a16="http://schemas.microsoft.com/office/drawing/2014/main" id="{E5248DC9-5C69-4877-83B4-EA3AD3FB5DC0}"/>
              </a:ext>
            </a:extLst>
          </p:cNvPr>
          <p:cNvPicPr/>
          <p:nvPr/>
        </p:nvPicPr>
        <p:blipFill>
          <a:blip r:embed="rId3"/>
          <a:stretch>
            <a:fillRect/>
          </a:stretch>
        </p:blipFill>
        <p:spPr>
          <a:xfrm>
            <a:off x="611560" y="1340769"/>
            <a:ext cx="8064896" cy="5184576"/>
          </a:xfrm>
          <a:prstGeom prst="rect">
            <a:avLst/>
          </a:prstGeom>
        </p:spPr>
      </p:pic>
    </p:spTree>
    <p:extLst>
      <p:ext uri="{BB962C8B-B14F-4D97-AF65-F5344CB8AC3E}">
        <p14:creationId xmlns:p14="http://schemas.microsoft.com/office/powerpoint/2010/main" val="3783168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B2897151-522A-4310-A074-2A1B52F0CDE5}"/>
              </a:ext>
            </a:extLst>
          </p:cNvPr>
          <p:cNvPicPr/>
          <p:nvPr/>
        </p:nvPicPr>
        <p:blipFill>
          <a:blip r:embed="rId2"/>
          <a:stretch>
            <a:fillRect/>
          </a:stretch>
        </p:blipFill>
        <p:spPr>
          <a:xfrm>
            <a:off x="467544" y="548680"/>
            <a:ext cx="8496944" cy="6120679"/>
          </a:xfrm>
          <a:prstGeom prst="rect">
            <a:avLst/>
          </a:prstGeom>
        </p:spPr>
      </p:pic>
    </p:spTree>
    <p:extLst>
      <p:ext uri="{BB962C8B-B14F-4D97-AF65-F5344CB8AC3E}">
        <p14:creationId xmlns:p14="http://schemas.microsoft.com/office/powerpoint/2010/main" val="164471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27176" y="1988840"/>
            <a:ext cx="7416824" cy="2031325"/>
          </a:xfrm>
          <a:prstGeom prst="rect">
            <a:avLst/>
          </a:prstGeom>
        </p:spPr>
        <p:txBody>
          <a:bodyPr wrap="square">
            <a:spAutoFit/>
          </a:bodyPr>
          <a:lstStyle/>
          <a:p>
            <a:pPr algn="just"/>
            <a:r>
              <a:rPr lang="pl-PL" b="1" dirty="0"/>
              <a:t>Kategorie zdarzeń powodujących ustanie wspólności:</a:t>
            </a:r>
          </a:p>
          <a:p>
            <a:pPr algn="just"/>
            <a:endParaRPr lang="pl-PL" dirty="0"/>
          </a:p>
          <a:p>
            <a:pPr marL="342900" lvl="0" indent="-342900" algn="just">
              <a:buFont typeface="+mj-lt"/>
              <a:buAutoNum type="arabicPeriod"/>
            </a:pPr>
            <a:r>
              <a:rPr lang="pl-PL" dirty="0"/>
              <a:t>z woli małżonków (umowa), </a:t>
            </a:r>
          </a:p>
          <a:p>
            <a:pPr marL="342900" lvl="0" indent="-342900" algn="just">
              <a:buFont typeface="+mj-lt"/>
              <a:buAutoNum type="arabicPeriod"/>
            </a:pPr>
            <a:r>
              <a:rPr lang="pl-PL" dirty="0"/>
              <a:t>z mocy orzeczenia Sądu, </a:t>
            </a:r>
          </a:p>
          <a:p>
            <a:pPr marL="342900" lvl="0" indent="-342900" algn="just">
              <a:buFont typeface="+mj-lt"/>
              <a:buAutoNum type="arabicPeriod"/>
            </a:pPr>
            <a:r>
              <a:rPr lang="pl-PL" dirty="0"/>
              <a:t>z mocy prawa (ubezwłasnowolnienie, separacja, ogłoszenie upadłości).</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99630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5C07926-F4EA-4E67-AE3A-D11798D73A43}"/>
              </a:ext>
            </a:extLst>
          </p:cNvPr>
          <p:cNvSpPr/>
          <p:nvPr/>
        </p:nvSpPr>
        <p:spPr>
          <a:xfrm>
            <a:off x="1403648" y="1916832"/>
            <a:ext cx="7560840" cy="2422458"/>
          </a:xfrm>
          <a:prstGeom prst="rect">
            <a:avLst/>
          </a:prstGeom>
        </p:spPr>
        <p:txBody>
          <a:bodyPr wrap="square">
            <a:spAutoFit/>
          </a:bodyPr>
          <a:lstStyle/>
          <a:p>
            <a:pPr algn="ctr">
              <a:lnSpc>
                <a:spcPct val="107000"/>
              </a:lnSpc>
              <a:spcBef>
                <a:spcPts val="375"/>
              </a:spcBef>
              <a:spcAft>
                <a:spcPts val="150"/>
              </a:spcAft>
            </a:pPr>
            <a:r>
              <a:rPr lang="pl-PL" b="1" kern="0" dirty="0">
                <a:solidFill>
                  <a:srgbClr val="000000"/>
                </a:solidFill>
                <a:latin typeface="+mj-lt"/>
                <a:ea typeface="Times New Roman" panose="02020603050405020304" pitchFamily="18" charset="0"/>
                <a:cs typeface="Times New Roman" panose="02020603050405020304" pitchFamily="18" charset="0"/>
              </a:rPr>
              <a:t>Art. 235</a:t>
            </a:r>
            <a:r>
              <a:rPr lang="pl-PL" b="1" kern="0" baseline="30000" dirty="0">
                <a:solidFill>
                  <a:srgbClr val="000000"/>
                </a:solidFill>
                <a:latin typeface="+mj-lt"/>
                <a:ea typeface="Times New Roman" panose="02020603050405020304" pitchFamily="18" charset="0"/>
                <a:cs typeface="Times New Roman" panose="02020603050405020304" pitchFamily="18" charset="0"/>
              </a:rPr>
              <a:t>1</a:t>
            </a:r>
            <a:r>
              <a:rPr lang="pl-PL" b="1" kern="0" dirty="0">
                <a:solidFill>
                  <a:srgbClr val="000000"/>
                </a:solidFill>
                <a:latin typeface="+mj-lt"/>
                <a:ea typeface="Times New Roman" panose="02020603050405020304" pitchFamily="18" charset="0"/>
                <a:cs typeface="Times New Roman" panose="02020603050405020304" pitchFamily="18" charset="0"/>
              </a:rPr>
              <a:t> k.p.c.</a:t>
            </a:r>
            <a:endParaRPr lang="pl-PL" b="1" kern="0" dirty="0">
              <a:solidFill>
                <a:srgbClr val="2F5496"/>
              </a:solidFill>
              <a:latin typeface="+mj-lt"/>
              <a:ea typeface="Times New Roman" panose="02020603050405020304" pitchFamily="18" charset="0"/>
              <a:cs typeface="Times New Roman" panose="02020603050405020304" pitchFamily="18" charset="0"/>
            </a:endParaRPr>
          </a:p>
          <a:p>
            <a:pPr algn="ctr">
              <a:lnSpc>
                <a:spcPct val="107000"/>
              </a:lnSpc>
              <a:spcAft>
                <a:spcPts val="800"/>
              </a:spcAft>
            </a:pPr>
            <a:r>
              <a:rPr lang="pl-PL" b="1" dirty="0">
                <a:solidFill>
                  <a:srgbClr val="000000"/>
                </a:solidFill>
                <a:latin typeface="+mj-lt"/>
                <a:ea typeface="Calibri" panose="020F0502020204030204" pitchFamily="34" charset="0"/>
                <a:cs typeface="Calibri" panose="020F0502020204030204" pitchFamily="34" charset="0"/>
              </a:rPr>
              <a:t> </a:t>
            </a:r>
            <a:endParaRPr lang="pl-PL" dirty="0">
              <a:latin typeface="+mj-lt"/>
              <a:ea typeface="Calibri" panose="020F0502020204030204" pitchFamily="34" charset="0"/>
              <a:cs typeface="Times New Roman" panose="02020603050405020304" pitchFamily="18" charset="0"/>
            </a:endParaRPr>
          </a:p>
          <a:p>
            <a:pPr algn="just">
              <a:lnSpc>
                <a:spcPct val="150000"/>
              </a:lnSpc>
              <a:spcAft>
                <a:spcPts val="0"/>
              </a:spcAft>
            </a:pPr>
            <a:r>
              <a:rPr lang="pl-PL" b="1" dirty="0">
                <a:solidFill>
                  <a:srgbClr val="000000"/>
                </a:solidFill>
                <a:latin typeface="+mj-lt"/>
                <a:ea typeface="Calibri" panose="020F0502020204030204" pitchFamily="34" charset="0"/>
                <a:cs typeface="Calibri" panose="020F0502020204030204" pitchFamily="34" charset="0"/>
              </a:rPr>
              <a:t>We wniosku o przeprowadzenie dowodu strona jest obowiązana oznaczyć dowód w sposób umożliwiający przeprowadzenie go oraz wyszczególnić fakty, które mają zostać wykazane tym dowodem.</a:t>
            </a:r>
            <a:endParaRPr lang="pl-PL"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06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971600" y="889844"/>
            <a:ext cx="7200800" cy="5355312"/>
          </a:xfrm>
          <a:prstGeom prst="rect">
            <a:avLst/>
          </a:prstGeom>
        </p:spPr>
        <p:txBody>
          <a:bodyPr wrap="square">
            <a:spAutoFit/>
          </a:bodyPr>
          <a:lstStyle/>
          <a:p>
            <a:pPr algn="ctr"/>
            <a:r>
              <a:rPr lang="pl-PL" b="1" dirty="0"/>
              <a:t>Art. 235</a:t>
            </a:r>
            <a:r>
              <a:rPr lang="pl-PL" b="1" baseline="30000" dirty="0"/>
              <a:t>2 </a:t>
            </a:r>
            <a:r>
              <a:rPr lang="pl-PL" b="1" dirty="0"/>
              <a:t>k.p.c.</a:t>
            </a:r>
          </a:p>
          <a:p>
            <a:pPr algn="ctr"/>
            <a:r>
              <a:rPr lang="pl-PL" b="1" dirty="0"/>
              <a:t>Pominięcie dowodu przez Sąd</a:t>
            </a:r>
          </a:p>
          <a:p>
            <a:pPr algn="ctr"/>
            <a:r>
              <a:rPr lang="pl-PL" b="1" dirty="0"/>
              <a:t>§1</a:t>
            </a:r>
          </a:p>
          <a:p>
            <a:pPr algn="just"/>
            <a:r>
              <a:rPr lang="pl-PL" dirty="0"/>
              <a:t>Sąd może w szczególności pominąć dowód:</a:t>
            </a:r>
          </a:p>
          <a:p>
            <a:pPr marL="342900" indent="-342900" algn="just">
              <a:buFont typeface="+mj-lt"/>
              <a:buAutoNum type="arabicParenR"/>
            </a:pPr>
            <a:r>
              <a:rPr lang="pl-PL" dirty="0"/>
              <a:t>którego przeprowadzenie wyłącza przepis kodeksu;</a:t>
            </a:r>
          </a:p>
          <a:p>
            <a:pPr marL="342900" indent="-342900" algn="just">
              <a:buFont typeface="+mj-lt"/>
              <a:buAutoNum type="arabicParenR"/>
            </a:pPr>
            <a:r>
              <a:rPr lang="pl-PL" dirty="0"/>
              <a:t>mający wykazać fakt bezsporny, nieistotny dla rozstrzygnięcia sprawy lub udowodniony zgodnie z twierdzeniem wnioskodawcy;</a:t>
            </a:r>
          </a:p>
          <a:p>
            <a:pPr marL="342900" indent="-342900" algn="just">
              <a:buFont typeface="+mj-lt"/>
              <a:buAutoNum type="arabicParenR"/>
            </a:pPr>
            <a:r>
              <a:rPr lang="pl-PL" dirty="0"/>
              <a:t>nieprzydatny do wykazania danego faktu;</a:t>
            </a:r>
          </a:p>
          <a:p>
            <a:pPr marL="342900" indent="-342900" algn="just">
              <a:buFont typeface="+mj-lt"/>
              <a:buAutoNum type="arabicParenR"/>
            </a:pPr>
            <a:r>
              <a:rPr lang="pl-PL" dirty="0"/>
              <a:t>niemożliwy do przeprowadzenia;</a:t>
            </a:r>
          </a:p>
          <a:p>
            <a:pPr marL="342900" indent="-342900" algn="just">
              <a:buFont typeface="+mj-lt"/>
              <a:buAutoNum type="arabicParenR"/>
            </a:pPr>
            <a:r>
              <a:rPr lang="pl-PL" dirty="0"/>
              <a:t>zmierzający jedynie do przedłużenia postępowania;</a:t>
            </a:r>
          </a:p>
          <a:p>
            <a:pPr marL="342900" indent="-342900" algn="just">
              <a:buFont typeface="+mj-lt"/>
              <a:buAutoNum type="arabicParenR"/>
            </a:pPr>
            <a:r>
              <a:rPr lang="pl-PL" b="1" u="sng" dirty="0"/>
              <a:t>gdy wniosek strony nie odpowiada wymogom art. 235</a:t>
            </a:r>
            <a:r>
              <a:rPr lang="pl-PL" b="1" u="sng" baseline="30000" dirty="0"/>
              <a:t>1</a:t>
            </a:r>
            <a:r>
              <a:rPr lang="pl-PL" b="1" u="sng" dirty="0"/>
              <a:t> </a:t>
            </a:r>
            <a:r>
              <a:rPr lang="pl-PL" b="1" i="1" u="sng" dirty="0"/>
              <a:t>wniosek strony o przeprowadzenie dowodu</a:t>
            </a:r>
            <a:r>
              <a:rPr lang="pl-PL" b="1" u="sng" dirty="0"/>
              <a:t>, a strona mimo wezwania nie usunęła tego braku.</a:t>
            </a:r>
            <a:br>
              <a:rPr lang="pl-PL" b="1" u="sng" dirty="0"/>
            </a:br>
            <a:endParaRPr lang="pl-PL" b="1" u="sng" dirty="0"/>
          </a:p>
          <a:p>
            <a:pPr algn="ctr"/>
            <a:r>
              <a:rPr lang="pl-PL" b="1" dirty="0"/>
              <a:t>§2</a:t>
            </a:r>
          </a:p>
          <a:p>
            <a:pPr algn="just"/>
            <a:r>
              <a:rPr lang="pl-PL" dirty="0"/>
              <a:t>Pomijając dowód, sąd wydaje postanowienie, w którym wskazuje podstawę prawną tego rozstrzygnięcia.</a:t>
            </a:r>
          </a:p>
          <a:p>
            <a:pPr algn="ctr"/>
            <a:endParaRPr lang="pl-PL" dirty="0">
              <a:latin typeface="Cambria" pitchFamily="18" charset="0"/>
              <a:ea typeface="Cambria" pitchFamily="18" charset="0"/>
            </a:endParaRPr>
          </a:p>
        </p:txBody>
      </p:sp>
    </p:spTree>
    <p:extLst>
      <p:ext uri="{BB962C8B-B14F-4D97-AF65-F5344CB8AC3E}">
        <p14:creationId xmlns:p14="http://schemas.microsoft.com/office/powerpoint/2010/main" val="2585481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997839"/>
            <a:ext cx="4572000" cy="1323439"/>
          </a:xfrm>
          <a:prstGeom prst="rect">
            <a:avLst/>
          </a:prstGeom>
        </p:spPr>
        <p:txBody>
          <a:bodyPr>
            <a:spAutoFit/>
          </a:bodyPr>
          <a:lstStyle/>
          <a:p>
            <a:pPr lvl="0" algn="ctr"/>
            <a:endParaRPr lang="pl-PL" sz="4000" dirty="0">
              <a:latin typeface="Cambria" pitchFamily="18" charset="0"/>
              <a:ea typeface="Cambria" pitchFamily="18" charset="0"/>
            </a:endParaRPr>
          </a:p>
          <a:p>
            <a:pPr lvl="0" algn="ctr"/>
            <a:r>
              <a:rPr lang="pl-PL" sz="4000" dirty="0">
                <a:latin typeface="Cambria" pitchFamily="18" charset="0"/>
                <a:ea typeface="Cambria" pitchFamily="18" charset="0"/>
              </a:rPr>
              <a:t>Dziękuję za uwagę.</a:t>
            </a:r>
          </a:p>
        </p:txBody>
      </p:sp>
    </p:spTree>
    <p:extLst>
      <p:ext uri="{BB962C8B-B14F-4D97-AF65-F5344CB8AC3E}">
        <p14:creationId xmlns:p14="http://schemas.microsoft.com/office/powerpoint/2010/main" val="395288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1124744"/>
            <a:ext cx="6840760" cy="3970318"/>
          </a:xfrm>
          <a:prstGeom prst="rect">
            <a:avLst/>
          </a:prstGeom>
        </p:spPr>
        <p:txBody>
          <a:bodyPr wrap="square">
            <a:spAutoFit/>
          </a:bodyPr>
          <a:lstStyle/>
          <a:p>
            <a:pPr algn="ctr"/>
            <a:r>
              <a:rPr lang="pl-PL" b="1" dirty="0">
                <a:latin typeface="Century Gothic (Tekst podstawowy)"/>
              </a:rPr>
              <a:t>Art. 47 </a:t>
            </a:r>
            <a:r>
              <a:rPr lang="pl-PL" b="1" dirty="0" err="1">
                <a:latin typeface="Century Gothic (Tekst podstawowy)"/>
              </a:rPr>
              <a:t>k.r.o</a:t>
            </a:r>
            <a:r>
              <a:rPr lang="pl-PL" b="1" dirty="0">
                <a:latin typeface="Century Gothic (Tekst podstawowy)"/>
              </a:rPr>
              <a:t>. </a:t>
            </a:r>
          </a:p>
          <a:p>
            <a:pPr algn="ctr"/>
            <a:endParaRPr lang="pl-PL" b="1" dirty="0">
              <a:latin typeface="Century Gothic (Tekst podstawowy)"/>
            </a:endParaRPr>
          </a:p>
          <a:p>
            <a:pPr algn="ctr"/>
            <a:r>
              <a:rPr lang="pl-PL" b="1" dirty="0">
                <a:latin typeface="Century Gothic (Tekst podstawowy)"/>
              </a:rPr>
              <a:t>§1 </a:t>
            </a:r>
          </a:p>
          <a:p>
            <a:pPr algn="just"/>
            <a:r>
              <a:rPr lang="pl-PL" b="1" i="1" dirty="0">
                <a:latin typeface="Century Gothic (Tekst podstawowy)"/>
              </a:rPr>
              <a:t>Małżonkowie mogą przez umowę zawartą w formie aktu notarialnego wspólność ustawową rozszerzyć lub ograniczyć albo ustanowić rozdzielność majątkową lub rozdzielność majątkową z wyrównaniem dorobków (umowa majątkowa). Umowa taka może poprzedzać zawarcie małżeństwa.</a:t>
            </a:r>
          </a:p>
          <a:p>
            <a:pPr algn="ctr"/>
            <a:r>
              <a:rPr lang="pl-PL" b="1" dirty="0">
                <a:latin typeface="Century Gothic (Tekst podstawowy)"/>
              </a:rPr>
              <a:t>§2 </a:t>
            </a:r>
          </a:p>
          <a:p>
            <a:pPr algn="just"/>
            <a:r>
              <a:rPr lang="pl-PL" b="1" i="1" dirty="0">
                <a:latin typeface="Century Gothic (Tekst podstawowy)"/>
              </a:rPr>
              <a:t>Umowa majątkowa małżeńska może być zmieniona albo rozwiązana. W razie jej rozwiązania w czasie trwania małżeństwa, powstaje między małżonkami wspólność ustawowa, chyba że strony postanowiły inaczej.</a:t>
            </a:r>
            <a:endParaRPr lang="pl-PL" b="1" i="1" dirty="0">
              <a:latin typeface="Century Gothic (Tekst podstawowy)"/>
              <a:ea typeface="Cambria" pitchFamily="18" charset="0"/>
            </a:endParaRPr>
          </a:p>
        </p:txBody>
      </p:sp>
    </p:spTree>
    <p:extLst>
      <p:ext uri="{BB962C8B-B14F-4D97-AF65-F5344CB8AC3E}">
        <p14:creationId xmlns:p14="http://schemas.microsoft.com/office/powerpoint/2010/main" val="2603650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691680" y="1720840"/>
            <a:ext cx="7344816" cy="3416320"/>
          </a:xfrm>
          <a:prstGeom prst="rect">
            <a:avLst/>
          </a:prstGeom>
        </p:spPr>
        <p:txBody>
          <a:bodyPr wrap="square">
            <a:spAutoFit/>
          </a:bodyPr>
          <a:lstStyle/>
          <a:p>
            <a:pPr algn="ctr"/>
            <a:r>
              <a:rPr lang="pl-PL" b="1" dirty="0"/>
              <a:t>Uchwała Sądu Najwyższego z dnia 9 czerwca 1976r., </a:t>
            </a:r>
          </a:p>
          <a:p>
            <a:pPr algn="ctr"/>
            <a:r>
              <a:rPr lang="pl-PL" b="1" dirty="0"/>
              <a:t>III CZP 46/75</a:t>
            </a:r>
          </a:p>
          <a:p>
            <a:pPr algn="just"/>
            <a:endParaRPr lang="pl-PL" dirty="0">
              <a:latin typeface="Cambria" pitchFamily="18" charset="0"/>
              <a:ea typeface="Cambria" pitchFamily="18" charset="0"/>
            </a:endParaRPr>
          </a:p>
          <a:p>
            <a:pPr algn="just"/>
            <a:r>
              <a:rPr lang="pl-PL" i="1" dirty="0"/>
              <a:t>III. Wspólność majątkowa jako czynnik umacniania rodziny</a:t>
            </a:r>
          </a:p>
          <a:p>
            <a:pPr algn="just"/>
            <a:endParaRPr lang="pl-PL" i="1" dirty="0"/>
          </a:p>
          <a:p>
            <a:pPr algn="just"/>
            <a:r>
              <a:rPr lang="pl-PL" i="1" dirty="0"/>
              <a:t>1. Wprowadzając jako ustawowy ustrój majątkowy małżeński wspólność dorobku, ustawodawca miał na celu umocnienie rodziny i zapewnienie jej ustabilizowanej bazy materialnej. Te założenia prawa rodzinnego są na ogół doceniane przez orzecznictwo sądowe. Należy jednak zwrócić uwagę na następujące zagadnienia.</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8509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547664" y="980728"/>
            <a:ext cx="6984776" cy="4801314"/>
          </a:xfrm>
          <a:prstGeom prst="rect">
            <a:avLst/>
          </a:prstGeom>
        </p:spPr>
        <p:txBody>
          <a:bodyPr wrap="square">
            <a:spAutoFit/>
          </a:bodyPr>
          <a:lstStyle/>
          <a:p>
            <a:pPr algn="ctr"/>
            <a:r>
              <a:rPr lang="pl-PL" b="1" dirty="0"/>
              <a:t>Art. 31§2 </a:t>
            </a:r>
            <a:r>
              <a:rPr lang="pl-PL" b="1" dirty="0" err="1"/>
              <a:t>k.r.o</a:t>
            </a:r>
            <a:r>
              <a:rPr lang="pl-PL" b="1" dirty="0"/>
              <a:t>.</a:t>
            </a:r>
          </a:p>
          <a:p>
            <a:pPr algn="ctr"/>
            <a:endParaRPr lang="pl-PL" dirty="0"/>
          </a:p>
          <a:p>
            <a:pPr algn="just"/>
            <a:r>
              <a:rPr lang="pl-PL" dirty="0"/>
              <a:t>Składniki majątku wspólnego – </a:t>
            </a:r>
            <a:r>
              <a:rPr lang="pl-PL" b="1" u="sng" dirty="0"/>
              <a:t>w szczególności</a:t>
            </a:r>
            <a:r>
              <a:rPr lang="pl-PL" dirty="0"/>
              <a:t>:</a:t>
            </a:r>
          </a:p>
          <a:p>
            <a:pPr algn="just"/>
            <a:endParaRPr lang="pl-PL" dirty="0"/>
          </a:p>
          <a:p>
            <a:pPr marL="342900" lvl="0" indent="-342900" algn="just">
              <a:buFont typeface="+mj-lt"/>
              <a:buAutoNum type="arabicPeriod"/>
            </a:pPr>
            <a:r>
              <a:rPr lang="pl-PL" dirty="0"/>
              <a:t>pobrane wynagrodzenie za pracę i dochody z innej działalności zarobkowej każdego z małżonków;</a:t>
            </a:r>
          </a:p>
          <a:p>
            <a:pPr marL="342900" lvl="0" indent="-342900" algn="just">
              <a:buFont typeface="+mj-lt"/>
              <a:buAutoNum type="arabicPeriod"/>
            </a:pPr>
            <a:r>
              <a:rPr lang="pl-PL" dirty="0"/>
              <a:t>dochody z majątku wspólnego, jak również z majątku osobistego każdego z małżonków;</a:t>
            </a:r>
          </a:p>
          <a:p>
            <a:pPr marL="342900" lvl="0" indent="-342900" algn="just">
              <a:buFont typeface="+mj-lt"/>
              <a:buAutoNum type="arabicPeriod"/>
            </a:pPr>
            <a:r>
              <a:rPr lang="pl-PL" dirty="0"/>
              <a:t>środki zgromadzone na rachunku otwartego lub pracowniczego funduszu emerytalnego każdego z małżonków;</a:t>
            </a:r>
          </a:p>
          <a:p>
            <a:pPr marL="342900" lvl="0" indent="-342900" algn="just">
              <a:buFont typeface="+mj-lt"/>
              <a:buAutoNum type="arabicPeriod"/>
            </a:pPr>
            <a:r>
              <a:rPr lang="pl-PL" dirty="0"/>
              <a:t>kwoty składek zewidencjonowanych na subkoncie, o którym mowa w art. 40a </a:t>
            </a:r>
            <a:r>
              <a:rPr lang="pl-PL" i="1" dirty="0"/>
              <a:t>subkonto w ramach konta ubezpieczonego</a:t>
            </a:r>
            <a:r>
              <a:rPr lang="pl-PL" dirty="0"/>
              <a:t> ustawy z dnia 13 października 1998 r. o systemie ubezpieczeń społecznych (Dz. U. z 2020 r. poz. 266, 321, 568, 695 i 875).</a:t>
            </a:r>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3948225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07704" y="1844824"/>
            <a:ext cx="7056784" cy="2862322"/>
          </a:xfrm>
          <a:prstGeom prst="rect">
            <a:avLst/>
          </a:prstGeom>
        </p:spPr>
        <p:txBody>
          <a:bodyPr wrap="square">
            <a:spAutoFit/>
          </a:bodyPr>
          <a:lstStyle/>
          <a:p>
            <a:pPr algn="ctr"/>
            <a:r>
              <a:rPr lang="pl-PL" b="1" dirty="0"/>
              <a:t>Postanowienie Sądu Najwyższego z 7 września 1967r., </a:t>
            </a:r>
          </a:p>
          <a:p>
            <a:pPr algn="ctr"/>
            <a:r>
              <a:rPr lang="pl-PL" b="1" dirty="0"/>
              <a:t>II CR 184/67, teza 2</a:t>
            </a:r>
            <a:endParaRPr lang="pl-PL" i="1" dirty="0"/>
          </a:p>
          <a:p>
            <a:pPr algn="just"/>
            <a:endParaRPr lang="pl-PL" i="1" dirty="0"/>
          </a:p>
          <a:p>
            <a:pPr algn="just"/>
            <a:r>
              <a:rPr lang="pl-PL" i="1" dirty="0"/>
              <a:t>Okoliczność, że tytuł własności nieruchomości wchodzącej w skład gospodarstwa rolnego jest uregulowany w księdze wieczystej tylko na nazwisko jednego z małżonków, nie stanowi przeszkody do ustalenia w postępowaniu o podział majątku objętego wspólnością ustawową przynależności tej nieruchomości do majątku wspólnego</a:t>
            </a:r>
            <a:r>
              <a:rPr lang="pl-PL" dirty="0"/>
              <a:t>.</a:t>
            </a:r>
            <a:endParaRPr lang="pl-PL" b="1" dirty="0"/>
          </a:p>
          <a:p>
            <a:pPr algn="just"/>
            <a:endParaRPr lang="pl-PL" dirty="0">
              <a:latin typeface="Cambria" pitchFamily="18" charset="0"/>
              <a:ea typeface="Cambria" pitchFamily="18" charset="0"/>
            </a:endParaRPr>
          </a:p>
        </p:txBody>
      </p:sp>
    </p:spTree>
    <p:extLst>
      <p:ext uri="{BB962C8B-B14F-4D97-AF65-F5344CB8AC3E}">
        <p14:creationId xmlns:p14="http://schemas.microsoft.com/office/powerpoint/2010/main" val="2482694999"/>
      </p:ext>
    </p:extLst>
  </p:cSld>
  <p:clrMapOvr>
    <a:masterClrMapping/>
  </p:clrMapOvr>
</p:sld>
</file>

<file path=ppt/theme/theme1.xml><?xml version="1.0" encoding="utf-8"?>
<a:theme xmlns:a="http://schemas.openxmlformats.org/drawingml/2006/main" name="Smuga">
  <a:themeElements>
    <a:clrScheme name="Smug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ug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ug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637</TotalTime>
  <Words>3866</Words>
  <Application>Microsoft Office PowerPoint</Application>
  <PresentationFormat>Pokaz na ekranie (4:3)</PresentationFormat>
  <Paragraphs>294</Paragraphs>
  <Slides>52</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52</vt:i4>
      </vt:variant>
    </vt:vector>
  </HeadingPairs>
  <TitlesOfParts>
    <vt:vector size="59" baseType="lpstr">
      <vt:lpstr>Arial</vt:lpstr>
      <vt:lpstr>Calibri</vt:lpstr>
      <vt:lpstr>Cambria</vt:lpstr>
      <vt:lpstr>Century Gothic</vt:lpstr>
      <vt:lpstr>Century Gothic (Tekst podstawowy)</vt:lpstr>
      <vt:lpstr>Wingdings 3</vt:lpstr>
      <vt:lpstr>Smuga</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Postępowania w sprawach dotyczących rozliczenia konkubinatu – wybrane zagadnienia</dc:title>
  <dc:creator>ka_wr</dc:creator>
  <cp:lastModifiedBy>baltazar bieniek</cp:lastModifiedBy>
  <cp:revision>57</cp:revision>
  <dcterms:created xsi:type="dcterms:W3CDTF">2021-10-23T15:58:32Z</dcterms:created>
  <dcterms:modified xsi:type="dcterms:W3CDTF">2022-03-28T20:44:23Z</dcterms:modified>
</cp:coreProperties>
</file>